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1"/>
  </p:notesMasterIdLst>
  <p:handoutMasterIdLst>
    <p:handoutMasterId r:id="rId92"/>
  </p:handoutMasterIdLst>
  <p:sldIdLst>
    <p:sldId id="256" r:id="rId2"/>
    <p:sldId id="257" r:id="rId3"/>
    <p:sldId id="258" r:id="rId4"/>
    <p:sldId id="259" r:id="rId5"/>
    <p:sldId id="261" r:id="rId6"/>
    <p:sldId id="415" r:id="rId7"/>
    <p:sldId id="485" r:id="rId8"/>
    <p:sldId id="263" r:id="rId9"/>
    <p:sldId id="266" r:id="rId10"/>
    <p:sldId id="269" r:id="rId11"/>
    <p:sldId id="416" r:id="rId12"/>
    <p:sldId id="417" r:id="rId13"/>
    <p:sldId id="477" r:id="rId14"/>
    <p:sldId id="418" r:id="rId15"/>
    <p:sldId id="419" r:id="rId16"/>
    <p:sldId id="424" r:id="rId17"/>
    <p:sldId id="487" r:id="rId18"/>
    <p:sldId id="488" r:id="rId19"/>
    <p:sldId id="489" r:id="rId20"/>
    <p:sldId id="490" r:id="rId21"/>
    <p:sldId id="491" r:id="rId22"/>
    <p:sldId id="492" r:id="rId23"/>
    <p:sldId id="493" r:id="rId24"/>
    <p:sldId id="494" r:id="rId25"/>
    <p:sldId id="495" r:id="rId26"/>
    <p:sldId id="496" r:id="rId27"/>
    <p:sldId id="278" r:id="rId28"/>
    <p:sldId id="497" r:id="rId29"/>
    <p:sldId id="374" r:id="rId30"/>
    <p:sldId id="376" r:id="rId31"/>
    <p:sldId id="377" r:id="rId32"/>
    <p:sldId id="277" r:id="rId33"/>
    <p:sldId id="280" r:id="rId34"/>
    <p:sldId id="282" r:id="rId35"/>
    <p:sldId id="466" r:id="rId36"/>
    <p:sldId id="486" r:id="rId37"/>
    <p:sldId id="506" r:id="rId38"/>
    <p:sldId id="303" r:id="rId39"/>
    <p:sldId id="425" r:id="rId40"/>
    <p:sldId id="427" r:id="rId41"/>
    <p:sldId id="428" r:id="rId42"/>
    <p:sldId id="429" r:id="rId43"/>
    <p:sldId id="430" r:id="rId44"/>
    <p:sldId id="432" r:id="rId45"/>
    <p:sldId id="508" r:id="rId46"/>
    <p:sldId id="434" r:id="rId47"/>
    <p:sldId id="433" r:id="rId48"/>
    <p:sldId id="311" r:id="rId49"/>
    <p:sldId id="314" r:id="rId50"/>
    <p:sldId id="315" r:id="rId51"/>
    <p:sldId id="435" r:id="rId52"/>
    <p:sldId id="436" r:id="rId53"/>
    <p:sldId id="441" r:id="rId54"/>
    <p:sldId id="442" r:id="rId55"/>
    <p:sldId id="440" r:id="rId56"/>
    <p:sldId id="443" r:id="rId57"/>
    <p:sldId id="446" r:id="rId58"/>
    <p:sldId id="447" r:id="rId59"/>
    <p:sldId id="448" r:id="rId60"/>
    <p:sldId id="454" r:id="rId61"/>
    <p:sldId id="455" r:id="rId62"/>
    <p:sldId id="456" r:id="rId63"/>
    <p:sldId id="457" r:id="rId64"/>
    <p:sldId id="458" r:id="rId65"/>
    <p:sldId id="460" r:id="rId66"/>
    <p:sldId id="462" r:id="rId67"/>
    <p:sldId id="469" r:id="rId68"/>
    <p:sldId id="507" r:id="rId69"/>
    <p:sldId id="465" r:id="rId70"/>
    <p:sldId id="470" r:id="rId71"/>
    <p:sldId id="475" r:id="rId72"/>
    <p:sldId id="480" r:id="rId73"/>
    <p:sldId id="449" r:id="rId74"/>
    <p:sldId id="450" r:id="rId75"/>
    <p:sldId id="451" r:id="rId76"/>
    <p:sldId id="452" r:id="rId77"/>
    <p:sldId id="509" r:id="rId78"/>
    <p:sldId id="512" r:id="rId79"/>
    <p:sldId id="515" r:id="rId80"/>
    <p:sldId id="514" r:id="rId81"/>
    <p:sldId id="498" r:id="rId82"/>
    <p:sldId id="499" r:id="rId83"/>
    <p:sldId id="501" r:id="rId84"/>
    <p:sldId id="502" r:id="rId85"/>
    <p:sldId id="500" r:id="rId86"/>
    <p:sldId id="503" r:id="rId87"/>
    <p:sldId id="504" r:id="rId88"/>
    <p:sldId id="505" r:id="rId89"/>
    <p:sldId id="513" r:id="rId90"/>
  </p:sldIdLst>
  <p:sldSz cx="9144000" cy="6858000" type="screen4x3"/>
  <p:notesSz cx="7102475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fr-C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665A9074-FF3B-45E7-83AD-854640485BA8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7535194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fr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endParaRPr lang="fr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fr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AACFEC40-3936-4E41-877B-A31E57EFB734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6043142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FEC40-3936-4E41-877B-A31E57EFB734}" type="slidenum">
              <a:rPr lang="fr-CH" smtClean="0"/>
              <a:pPr/>
              <a:t>1</a:t>
            </a:fld>
            <a:endParaRPr lang="fr-CH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40697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8"/>
          <p:cNvSpPr>
            <a:spLocks noGrp="1"/>
          </p:cNvSpPr>
          <p:nvPr>
            <p:ph type="title"/>
          </p:nvPr>
        </p:nvSpPr>
        <p:spPr>
          <a:xfrm>
            <a:off x="466725" y="2782194"/>
            <a:ext cx="8229600" cy="1800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925286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 dirty="0"/>
          </a:p>
        </p:txBody>
      </p:sp>
      <p:cxnSp>
        <p:nvCxnSpPr>
          <p:cNvPr id="7" name="Connecteur droit 7"/>
          <p:cNvCxnSpPr/>
          <p:nvPr/>
        </p:nvCxnSpPr>
        <p:spPr>
          <a:xfrm>
            <a:off x="360000" y="935169"/>
            <a:ext cx="8424000" cy="1587"/>
          </a:xfrm>
          <a:prstGeom prst="line">
            <a:avLst/>
          </a:prstGeom>
          <a:ln w="76200" cap="flat" cmpd="sng" algn="ctr">
            <a:solidFill>
              <a:srgbClr val="445A6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18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66184" y="274638"/>
            <a:ext cx="820615" cy="585152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fr-CH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7139354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 dirty="0"/>
          </a:p>
        </p:txBody>
      </p:sp>
      <p:cxnSp>
        <p:nvCxnSpPr>
          <p:cNvPr id="7" name="Connecteur droit 7"/>
          <p:cNvCxnSpPr/>
          <p:nvPr/>
        </p:nvCxnSpPr>
        <p:spPr>
          <a:xfrm flipH="1" flipV="1">
            <a:off x="7784916" y="193996"/>
            <a:ext cx="1" cy="5990782"/>
          </a:xfrm>
          <a:prstGeom prst="line">
            <a:avLst/>
          </a:prstGeom>
          <a:ln w="76200" cap="flat" cmpd="sng" algn="ctr">
            <a:solidFill>
              <a:srgbClr val="445A6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1034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568689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 dirty="0"/>
          </a:p>
        </p:txBody>
      </p:sp>
      <p:cxnSp>
        <p:nvCxnSpPr>
          <p:cNvPr id="7" name="Connecteur droit 7"/>
          <p:cNvCxnSpPr/>
          <p:nvPr/>
        </p:nvCxnSpPr>
        <p:spPr>
          <a:xfrm>
            <a:off x="360000" y="935169"/>
            <a:ext cx="8424000" cy="1587"/>
          </a:xfrm>
          <a:prstGeom prst="line">
            <a:avLst/>
          </a:prstGeom>
          <a:ln w="762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07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558211"/>
            <a:ext cx="7772400" cy="1362075"/>
          </a:xfrm>
        </p:spPr>
        <p:txBody>
          <a:bodyPr anchor="b">
            <a:normAutofit/>
          </a:bodyPr>
          <a:lstStyle>
            <a:lvl1pPr algn="l">
              <a:defRPr sz="2400" b="1" cap="all">
                <a:solidFill>
                  <a:srgbClr val="25406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7" name="Titre 1"/>
          <p:cNvSpPr txBox="1">
            <a:spLocks/>
          </p:cNvSpPr>
          <p:nvPr/>
        </p:nvSpPr>
        <p:spPr bwMode="auto">
          <a:xfrm>
            <a:off x="722314" y="2939648"/>
            <a:ext cx="7772400" cy="82765"/>
          </a:xfrm>
          <a:prstGeom prst="rect">
            <a:avLst/>
          </a:prstGeom>
          <a:solidFill>
            <a:srgbClr val="7030A0"/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 b="1" kern="1200" cap="all">
                <a:solidFill>
                  <a:schemeClr val="tx1"/>
                </a:solidFill>
                <a:latin typeface="Arial Narrow"/>
                <a:ea typeface="Arial Narrow" pitchFamily="34" charset="0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9pPr>
          </a:lstStyle>
          <a:p>
            <a:endParaRPr lang="fr-FR" dirty="0">
              <a:ln>
                <a:solidFill>
                  <a:schemeClr val="accent1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8" name="Round Single Corner Rectangle 7"/>
          <p:cNvSpPr/>
          <p:nvPr/>
        </p:nvSpPr>
        <p:spPr>
          <a:xfrm flipH="1" flipV="1">
            <a:off x="3163138" y="3065703"/>
            <a:ext cx="5980862" cy="623187"/>
          </a:xfrm>
          <a:prstGeom prst="round1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2733790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13692"/>
            <a:ext cx="4038600" cy="5012471"/>
          </a:xfrm>
        </p:spPr>
        <p:txBody>
          <a:bodyPr/>
          <a:lstStyle>
            <a:lvl1pPr>
              <a:defRPr sz="2000">
                <a:solidFill>
                  <a:srgbClr val="254061"/>
                </a:solidFill>
              </a:defRPr>
            </a:lvl1pPr>
            <a:lvl2pPr>
              <a:defRPr sz="1800">
                <a:solidFill>
                  <a:srgbClr val="254061"/>
                </a:solidFill>
              </a:defRPr>
            </a:lvl2pPr>
            <a:lvl3pPr>
              <a:defRPr sz="1400">
                <a:solidFill>
                  <a:srgbClr val="254061"/>
                </a:solidFill>
              </a:defRPr>
            </a:lvl3pPr>
            <a:lvl4pPr>
              <a:defRPr sz="1400">
                <a:solidFill>
                  <a:srgbClr val="254061"/>
                </a:solidFill>
              </a:defRPr>
            </a:lvl4pPr>
            <a:lvl5pPr>
              <a:defRPr sz="1400">
                <a:solidFill>
                  <a:srgbClr val="25406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13692"/>
            <a:ext cx="4038600" cy="501247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360000" y="935169"/>
            <a:ext cx="8424000" cy="1587"/>
          </a:xfrm>
          <a:prstGeom prst="line">
            <a:avLst/>
          </a:prstGeom>
          <a:ln w="762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54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9639"/>
            <a:ext cx="4040188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29401"/>
            <a:ext cx="4040188" cy="439676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89639"/>
            <a:ext cx="4041775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29401"/>
            <a:ext cx="4041775" cy="439676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 dirty="0"/>
          </a:p>
        </p:txBody>
      </p:sp>
      <p:cxnSp>
        <p:nvCxnSpPr>
          <p:cNvPr id="10" name="Connecteur droit 7"/>
          <p:cNvCxnSpPr/>
          <p:nvPr/>
        </p:nvCxnSpPr>
        <p:spPr>
          <a:xfrm>
            <a:off x="360000" y="935169"/>
            <a:ext cx="8424000" cy="1587"/>
          </a:xfrm>
          <a:prstGeom prst="line">
            <a:avLst/>
          </a:prstGeom>
          <a:ln w="7620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572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cxnSp>
        <p:nvCxnSpPr>
          <p:cNvPr id="6" name="Connecteur droit 7"/>
          <p:cNvCxnSpPr/>
          <p:nvPr/>
        </p:nvCxnSpPr>
        <p:spPr>
          <a:xfrm>
            <a:off x="360000" y="935169"/>
            <a:ext cx="8424000" cy="1587"/>
          </a:xfrm>
          <a:prstGeom prst="line">
            <a:avLst/>
          </a:prstGeom>
          <a:ln w="762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989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030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848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913" y="5632933"/>
            <a:ext cx="8453672" cy="566738"/>
          </a:xfrm>
        </p:spPr>
        <p:txBody>
          <a:bodyPr anchor="ctr">
            <a:normAutofit/>
          </a:bodyPr>
          <a:lstStyle>
            <a:lvl1pPr algn="l">
              <a:defRPr sz="1800" b="1">
                <a:solidFill>
                  <a:srgbClr val="25406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6913" y="331423"/>
            <a:ext cx="8453672" cy="52135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74671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0516"/>
            <a:ext cx="8229600" cy="8507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fr-C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78524"/>
            <a:ext cx="8229600" cy="504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 dirty="0"/>
          </a:p>
        </p:txBody>
      </p:sp>
      <p:pic>
        <p:nvPicPr>
          <p:cNvPr id="6" name="Picture 1" descr="D:\WORK\ACTION\FORMATION\AHK\Attachments_20151123\AHK_NEULOGO-AI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183" y="6397700"/>
            <a:ext cx="1906611" cy="388886"/>
          </a:xfrm>
          <a:prstGeom prst="rect">
            <a:avLst/>
          </a:prstGeom>
          <a:noFill/>
        </p:spPr>
      </p:pic>
      <p:pic>
        <p:nvPicPr>
          <p:cNvPr id="7" name="Picture 2" descr="D:\WORK\ACTION\FORMATION\AHK\Attachments_20151123\gizlogo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772422" y="6286496"/>
            <a:ext cx="1371610" cy="571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690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254061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b="1" kern="1200">
          <a:solidFill>
            <a:srgbClr val="254061"/>
          </a:solidFill>
          <a:latin typeface="Arial Narrow" panose="020B0606020202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rgbClr val="25406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rgbClr val="254061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rgbClr val="25406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rgbClr val="25406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4268" y="2714620"/>
            <a:ext cx="8229600" cy="142876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1"/>
                </a:solidFill>
              </a:rPr>
              <a:t>Optimisation de</a:t>
            </a:r>
            <a:r>
              <a:rPr lang="fr-FR" dirty="0">
                <a:solidFill>
                  <a:schemeClr val="tx1"/>
                </a:solidFill>
              </a:rPr>
              <a:t/>
            </a:r>
            <a:br>
              <a:rPr lang="fr-FR" dirty="0">
                <a:solidFill>
                  <a:schemeClr val="tx1"/>
                </a:solidFill>
              </a:rPr>
            </a:br>
            <a:r>
              <a:rPr lang="fr-CH" dirty="0" smtClean="0">
                <a:solidFill>
                  <a:schemeClr val="tx1"/>
                </a:solidFill>
              </a:rPr>
              <a:t> l’Eclairage dans les bâtiments existants</a:t>
            </a:r>
            <a:endParaRPr lang="fr-C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77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Exemples d’éclairements lumineux</a:t>
            </a:r>
            <a:endParaRPr lang="fr-CH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500174"/>
            <a:ext cx="8707490" cy="427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2132856"/>
            <a:ext cx="2286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smtClean="0"/>
              <a:t>Jour d’été sans nuages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589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De l’importance de l’éclairage…</a:t>
            </a:r>
            <a:endParaRPr lang="fr-CH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83024"/>
            <a:ext cx="8229600" cy="443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976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Eclairage naturel / artificiel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l’éclairage naturel est :</a:t>
            </a:r>
          </a:p>
          <a:p>
            <a:pPr lvl="1"/>
            <a:r>
              <a:rPr lang="fr-CH" dirty="0" smtClean="0"/>
              <a:t>le plus apprécié, adapté à l’</a:t>
            </a:r>
            <a:r>
              <a:rPr lang="fr-CH" dirty="0" err="1" smtClean="0"/>
              <a:t>oeil</a:t>
            </a:r>
            <a:endParaRPr lang="fr-CH" dirty="0" smtClean="0"/>
          </a:p>
          <a:p>
            <a:pPr lvl="1"/>
            <a:r>
              <a:rPr lang="fr-CH" dirty="0" smtClean="0"/>
              <a:t>le plus intense</a:t>
            </a:r>
          </a:p>
          <a:p>
            <a:pPr lvl="1"/>
            <a:r>
              <a:rPr lang="fr-CH" dirty="0" smtClean="0"/>
              <a:t>le plus écologique</a:t>
            </a:r>
          </a:p>
          <a:p>
            <a:pPr lvl="1"/>
            <a:r>
              <a:rPr lang="fr-CH" dirty="0" smtClean="0"/>
              <a:t>le moins coûteux (bureau 33m2 = 400.-/an)</a:t>
            </a:r>
          </a:p>
          <a:p>
            <a:r>
              <a:rPr lang="fr-CH" dirty="0" smtClean="0"/>
              <a:t>mais :</a:t>
            </a:r>
          </a:p>
          <a:p>
            <a:pPr lvl="1"/>
            <a:r>
              <a:rPr lang="fr-CH" dirty="0" smtClean="0"/>
              <a:t>déterminé lors de la construction</a:t>
            </a:r>
          </a:p>
          <a:p>
            <a:pPr lvl="1"/>
            <a:r>
              <a:rPr lang="fr-CH" dirty="0" smtClean="0"/>
              <a:t>variable (heure, saison, météo)</a:t>
            </a:r>
          </a:p>
          <a:p>
            <a:pPr lvl="1"/>
            <a:r>
              <a:rPr lang="fr-CH" dirty="0" smtClean="0"/>
              <a:t>influence limitée au nettoyage des vitres, gestion des stores, couleur des murs...</a:t>
            </a:r>
          </a:p>
          <a:p>
            <a:endParaRPr lang="fr-CH" dirty="0" smtClean="0"/>
          </a:p>
          <a:p>
            <a:r>
              <a:rPr lang="fr-CH" dirty="0" smtClean="0"/>
              <a:t>on essaie de compenser avec l’éclairage artificiel</a:t>
            </a:r>
            <a:endParaRPr lang="fr-CH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52736"/>
            <a:ext cx="1793751" cy="249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725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CH" dirty="0" smtClean="0"/>
              <a:t>Facteur de lumière du jour - définition</a:t>
            </a:r>
            <a:endParaRPr lang="fr-CH" dirty="0"/>
          </a:p>
        </p:txBody>
      </p:sp>
      <p:pic>
        <p:nvPicPr>
          <p:cNvPr id="727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1077913"/>
            <a:ext cx="5464750" cy="559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000231" y="4714884"/>
            <a:ext cx="1214446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00231" y="6246614"/>
            <a:ext cx="4143404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" name="Connecteur droit 16"/>
          <p:cNvCxnSpPr/>
          <p:nvPr/>
        </p:nvCxnSpPr>
        <p:spPr>
          <a:xfrm>
            <a:off x="1984465" y="3960598"/>
            <a:ext cx="200026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338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Exigences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b="0" dirty="0" smtClean="0"/>
              <a:t>Pour un niveau d’éclairement de </a:t>
            </a:r>
            <a:r>
              <a:rPr lang="fr-CH" b="0" dirty="0" smtClean="0">
                <a:solidFill>
                  <a:srgbClr val="FF0000"/>
                </a:solidFill>
              </a:rPr>
              <a:t>1 000 lux </a:t>
            </a:r>
            <a:r>
              <a:rPr lang="fr-CH" b="0" dirty="0" smtClean="0"/>
              <a:t>= taux de satisfaction de </a:t>
            </a:r>
            <a:r>
              <a:rPr lang="fr-CH" b="0" dirty="0" smtClean="0">
                <a:solidFill>
                  <a:srgbClr val="00B050"/>
                </a:solidFill>
              </a:rPr>
              <a:t>80%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b="0" dirty="0" smtClean="0"/>
              <a:t>Facteur de lumière du jour, ratio </a:t>
            </a:r>
            <a:r>
              <a:rPr lang="fr-CH" b="0" dirty="0" err="1" smtClean="0"/>
              <a:t>Ei</a:t>
            </a:r>
            <a:r>
              <a:rPr lang="fr-CH" b="0" dirty="0" smtClean="0"/>
              <a:t>/Eh ?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b="0" dirty="0" smtClean="0"/>
              <a:t>Plus le FLJ </a:t>
            </a:r>
            <a:r>
              <a:rPr lang="fr-CH" b="0" dirty="0" smtClean="0">
                <a:solidFill>
                  <a:srgbClr val="00B050"/>
                </a:solidFill>
              </a:rPr>
              <a:t>est élevé</a:t>
            </a:r>
            <a:r>
              <a:rPr lang="fr-CH" b="0" dirty="0" smtClean="0"/>
              <a:t>, plus le besoin </a:t>
            </a:r>
            <a:r>
              <a:rPr lang="fr-CH" b="0" dirty="0" smtClean="0">
                <a:solidFill>
                  <a:srgbClr val="00B050"/>
                </a:solidFill>
              </a:rPr>
              <a:t>d’éclairage artificiel est faible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b="0" dirty="0" smtClean="0"/>
              <a:t>Alors pourquoi pas des bâtiments 100% vitrés ?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fr-CH" b="0" dirty="0" smtClean="0"/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143248"/>
            <a:ext cx="4861077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5291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3929066"/>
            <a:ext cx="5609895" cy="243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CH" dirty="0" smtClean="0"/>
              <a:t>Compromis énergétique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CH" dirty="0" smtClean="0"/>
              <a:t>Eté : trop de vitrages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risque d’éblouissement et de surchauffe,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protection solaire mobile extérieure</a:t>
            </a:r>
          </a:p>
          <a:p>
            <a:pPr>
              <a:lnSpc>
                <a:spcPct val="150000"/>
              </a:lnSpc>
            </a:pPr>
            <a:r>
              <a:rPr lang="fr-CH" dirty="0" smtClean="0"/>
              <a:t>Hiver : déperditions thermiques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vitrage 5x moins isolant qu’un mur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mais besoin de lumière naturelle</a:t>
            </a:r>
          </a:p>
          <a:p>
            <a:pPr lvl="1">
              <a:lnSpc>
                <a:spcPct val="150000"/>
              </a:lnSpc>
            </a:pPr>
            <a:r>
              <a:rPr lang="fr-CH" dirty="0" smtClean="0"/>
              <a:t>gains solaires</a:t>
            </a:r>
          </a:p>
          <a:p>
            <a:pPr marL="0" indent="0">
              <a:lnSpc>
                <a:spcPct val="150000"/>
              </a:lnSpc>
              <a:buNone/>
            </a:pP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8285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CH" dirty="0" smtClean="0"/>
              <a:t>Grille d’évaluation de l’utilisation de la lumière du jour</a:t>
            </a:r>
            <a:endParaRPr lang="fr-CH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64" y="1071546"/>
            <a:ext cx="8748476" cy="5422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66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FR" dirty="0" smtClean="0"/>
              <a:t>Les Niveaux d’éclairement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539940" y="1087312"/>
            <a:ext cx="6000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 smtClean="0"/>
              <a:t> « Éclairage de lieux de travail intérieurs »,</a:t>
            </a:r>
            <a:r>
              <a:rPr lang="fr-FR" b="1" dirty="0" smtClean="0"/>
              <a:t>EN 12464-1</a:t>
            </a:r>
            <a:endParaRPr lang="fr-FR" b="1" dirty="0"/>
          </a:p>
        </p:txBody>
      </p:sp>
      <p:sp>
        <p:nvSpPr>
          <p:cNvPr id="4" name="Rectangle 3"/>
          <p:cNvSpPr/>
          <p:nvPr/>
        </p:nvSpPr>
        <p:spPr>
          <a:xfrm>
            <a:off x="500034" y="1500174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 smtClean="0"/>
              <a:t> « Éclairage de lieux de travail extérieurs », </a:t>
            </a:r>
            <a:r>
              <a:rPr lang="fr-FR" b="1" dirty="0" smtClean="0"/>
              <a:t>EN 12464-2</a:t>
            </a:r>
            <a:endParaRPr lang="fr-FR" b="1" dirty="0"/>
          </a:p>
        </p:txBody>
      </p:sp>
      <p:sp>
        <p:nvSpPr>
          <p:cNvPr id="5" name="Rectangle 4"/>
          <p:cNvSpPr/>
          <p:nvPr/>
        </p:nvSpPr>
        <p:spPr>
          <a:xfrm>
            <a:off x="500034" y="1928802"/>
            <a:ext cx="5429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 smtClean="0"/>
              <a:t> « Éclairage d’installations sportives », </a:t>
            </a:r>
            <a:r>
              <a:rPr lang="fr-FR" b="1" dirty="0" smtClean="0"/>
              <a:t>EN 12193</a:t>
            </a:r>
            <a:endParaRPr lang="fr-FR" b="1" dirty="0"/>
          </a:p>
        </p:txBody>
      </p:sp>
      <p:sp>
        <p:nvSpPr>
          <p:cNvPr id="6" name="Rectangle 5"/>
          <p:cNvSpPr/>
          <p:nvPr/>
        </p:nvSpPr>
        <p:spPr>
          <a:xfrm>
            <a:off x="571472" y="2500306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Paramètres : </a:t>
            </a:r>
          </a:p>
          <a:p>
            <a:endParaRPr lang="fr-FR" b="1" dirty="0" smtClean="0"/>
          </a:p>
          <a:p>
            <a:r>
              <a:rPr lang="fr-FR" b="1" dirty="0" err="1" smtClean="0"/>
              <a:t>Ē</a:t>
            </a:r>
            <a:r>
              <a:rPr lang="fr-FR" b="1" baseline="-25000" dirty="0" err="1" smtClean="0"/>
              <a:t>m</a:t>
            </a:r>
            <a:r>
              <a:rPr lang="fr-FR" b="1" dirty="0" smtClean="0"/>
              <a:t> </a:t>
            </a:r>
            <a:r>
              <a:rPr lang="fr-FR" dirty="0" smtClean="0"/>
              <a:t>: Dans la zone de la tache visuelle, les valeurs de maintenance de l’éclairement ne doivent pas se situer en dessous des valeurs définies</a:t>
            </a:r>
            <a:endParaRPr lang="fr-FR" dirty="0"/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571612"/>
            <a:ext cx="2438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571472" y="3730518"/>
            <a:ext cx="8001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UGR</a:t>
            </a:r>
            <a:r>
              <a:rPr lang="fr-FR" b="1" baseline="-25000" dirty="0" smtClean="0"/>
              <a:t>L</a:t>
            </a:r>
            <a:r>
              <a:rPr lang="fr-FR" b="1" dirty="0" smtClean="0"/>
              <a:t> </a:t>
            </a:r>
            <a:r>
              <a:rPr lang="fr-FR" dirty="0" smtClean="0"/>
              <a:t> : est la limite supérieure d’éblouissement direct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428596" y="4143380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 smtClean="0"/>
              <a:t>   </a:t>
            </a:r>
            <a:r>
              <a:rPr lang="fr-FR" b="1" dirty="0" smtClean="0"/>
              <a:t>U</a:t>
            </a:r>
            <a:r>
              <a:rPr lang="fr-FR" b="1" baseline="-25000" dirty="0" smtClean="0"/>
              <a:t>O</a:t>
            </a:r>
            <a:r>
              <a:rPr lang="fr-FR" dirty="0" smtClean="0"/>
              <a:t> : L’uniformité est le rapport entre Emin et l’éclairement Ē moyen dans la zone d’évaluation. 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571472" y="4857760"/>
            <a:ext cx="8215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R</a:t>
            </a:r>
            <a:r>
              <a:rPr lang="fr-FR" b="1" baseline="-25000" dirty="0" smtClean="0"/>
              <a:t>a</a:t>
            </a:r>
            <a:r>
              <a:rPr lang="fr-FR" b="1" dirty="0" smtClean="0"/>
              <a:t> : </a:t>
            </a:r>
            <a:r>
              <a:rPr lang="fr-FR" dirty="0" smtClean="0"/>
              <a:t>l’indice minimum de rendu des couleurs.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77152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FR" dirty="0" smtClean="0"/>
              <a:t>Les Niveaux d’éclairement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888" y="1171575"/>
            <a:ext cx="789622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FR" dirty="0" smtClean="0"/>
              <a:t>Les Niveaux d’éclairement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CH" dirty="0" smtClean="0"/>
              <a:t>Eclairage – Programme de la formation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</a:p>
          <a:p>
            <a:r>
              <a:rPr lang="fr-CH" dirty="0" smtClean="0"/>
              <a:t>Evaluation énergétique et performances des sources</a:t>
            </a:r>
          </a:p>
          <a:p>
            <a:r>
              <a:rPr lang="fr-CH" dirty="0" smtClean="0"/>
              <a:t>Les types de lampes</a:t>
            </a:r>
          </a:p>
          <a:p>
            <a:r>
              <a:rPr lang="fr-CH" dirty="0" smtClean="0"/>
              <a:t>Le développement des LED</a:t>
            </a:r>
          </a:p>
          <a:p>
            <a:r>
              <a:rPr lang="fr-CH" dirty="0"/>
              <a:t>Les luminaires</a:t>
            </a:r>
          </a:p>
          <a:p>
            <a:r>
              <a:rPr lang="fr-CH" dirty="0" smtClean="0"/>
              <a:t>Estimer la consommation électrique de l’éclairage</a:t>
            </a:r>
          </a:p>
          <a:p>
            <a:r>
              <a:rPr lang="fr-CH" dirty="0" smtClean="0"/>
              <a:t>Réduire les durées de fonctionnement</a:t>
            </a:r>
          </a:p>
          <a:p>
            <a:r>
              <a:rPr lang="fr-CH" dirty="0" smtClean="0"/>
              <a:t>Réduire la puissance installée</a:t>
            </a:r>
          </a:p>
          <a:p>
            <a:r>
              <a:rPr lang="fr-CH" dirty="0" smtClean="0"/>
              <a:t>Autres mesures d’optimisation</a:t>
            </a:r>
          </a:p>
          <a:p>
            <a:r>
              <a:rPr lang="fr-CH" dirty="0"/>
              <a:t>Exemple d’optimisation avec des </a:t>
            </a:r>
            <a:r>
              <a:rPr lang="fr-CH" dirty="0" smtClean="0"/>
              <a:t>LED </a:t>
            </a:r>
          </a:p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6429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4850" y="1114425"/>
            <a:ext cx="77343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FR" dirty="0" smtClean="0"/>
              <a:t>Les Niveaux d’éclairement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79057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FR" dirty="0" smtClean="0"/>
              <a:t>Les Niveaux d’éclairement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83220"/>
            <a:ext cx="7696200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FR" dirty="0" smtClean="0"/>
              <a:t>Les Niveaux d’éclairement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777240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FR" dirty="0" smtClean="0"/>
              <a:t>Les Niveaux d’éclairement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1200150"/>
            <a:ext cx="794385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FR" dirty="0" smtClean="0"/>
              <a:t>Les Niveaux d’éclairement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79057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FR" dirty="0" smtClean="0"/>
              <a:t>Les Niveaux d’éclairement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16545"/>
            <a:ext cx="7839075" cy="576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FR" dirty="0" smtClean="0"/>
              <a:t>Les Niveaux d’éclairement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é</a:t>
            </a:r>
            <a:r>
              <a:rPr lang="fr-CH" dirty="0" smtClean="0"/>
              <a:t>valuation énergétique</a:t>
            </a:r>
            <a:r>
              <a:rPr lang="fr-CH" dirty="0"/>
              <a:t/>
            </a:r>
            <a:br>
              <a:rPr lang="fr-CH" dirty="0"/>
            </a:br>
            <a:r>
              <a:rPr lang="fr-CH" dirty="0" smtClean="0"/>
              <a:t>performances des sources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25089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94750"/>
            <a:ext cx="8229600" cy="850776"/>
          </a:xfrm>
        </p:spPr>
        <p:txBody>
          <a:bodyPr/>
          <a:lstStyle/>
          <a:p>
            <a:r>
              <a:rPr lang="fr-FR" dirty="0" smtClean="0"/>
              <a:t>Sources lumineuse</a:t>
            </a:r>
            <a:endParaRPr lang="fr-FR" dirty="0"/>
          </a:p>
        </p:txBody>
      </p:sp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554" y="1032622"/>
            <a:ext cx="6607986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Eclairage</a:t>
            </a:r>
            <a:br>
              <a:rPr lang="fr-CH" dirty="0" smtClean="0"/>
            </a:br>
            <a:r>
              <a:rPr lang="fr-CH" dirty="0" smtClean="0"/>
              <a:t>Evolution des performances énergétiques</a:t>
            </a:r>
            <a:endParaRPr lang="fr-CH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49446"/>
            <a:ext cx="8229600" cy="470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25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introduction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04411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Eclairage</a:t>
            </a:r>
            <a:br>
              <a:rPr lang="fr-CH" dirty="0" smtClean="0"/>
            </a:br>
            <a:r>
              <a:rPr lang="fr-CH" dirty="0" smtClean="0"/>
              <a:t>Les pertes du système…</a:t>
            </a:r>
            <a:endParaRPr lang="fr-CH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 t="2719" r="1260" b="3210"/>
          <a:stretch>
            <a:fillRect/>
          </a:stretch>
        </p:blipFill>
        <p:spPr bwMode="auto">
          <a:xfrm>
            <a:off x="428596" y="1000108"/>
            <a:ext cx="8215370" cy="5572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98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 rendement lumineux d’une lampe</a:t>
            </a:r>
            <a:endParaRPr lang="fr-CH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113692"/>
            <a:ext cx="7972452" cy="5012471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/>
              <a:t>Le rendement lumineux est le rapport entre le flux lumineux (lumen) émis par la lampe et la puissance électrique consommée (Watt</a:t>
            </a:r>
            <a:r>
              <a:rPr lang="fr-CH" dirty="0" smtClean="0"/>
              <a:t>)</a:t>
            </a:r>
            <a:endParaRPr lang="fr-CH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fr-CH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/>
              <a:t>C’est en fait le rendement énergétique d’une lampe, qui a pour unité : lm/W</a:t>
            </a:r>
          </a:p>
          <a:p>
            <a:endParaRPr lang="fr-CH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429000"/>
            <a:ext cx="4038600" cy="27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74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L’étiquette énergie « En Europe »</a:t>
            </a:r>
            <a:endParaRPr lang="fr-CH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113692"/>
            <a:ext cx="4400552" cy="5012471"/>
          </a:xfrm>
        </p:spPr>
        <p:txBody>
          <a:bodyPr>
            <a:normAutofit lnSpcReduction="10000"/>
          </a:bodyPr>
          <a:lstStyle/>
          <a:p>
            <a:r>
              <a:rPr lang="fr-CH" dirty="0" smtClean="0"/>
              <a:t>Directives </a:t>
            </a:r>
            <a:r>
              <a:rPr lang="fr-CH" dirty="0"/>
              <a:t>98/11/CE et </a:t>
            </a:r>
            <a:r>
              <a:rPr lang="fr-CH" dirty="0" smtClean="0"/>
              <a:t>92/75/CEE, aussi pour les lampes</a:t>
            </a:r>
            <a:endParaRPr lang="fr-CH" dirty="0"/>
          </a:p>
          <a:p>
            <a:r>
              <a:rPr lang="fr-CH" dirty="0" smtClean="0"/>
              <a:t>7 </a:t>
            </a:r>
            <a:r>
              <a:rPr lang="fr-CH" dirty="0"/>
              <a:t>classes d’efficacité où </a:t>
            </a:r>
            <a:r>
              <a:rPr lang="fr-CH" dirty="0" smtClean="0"/>
              <a:t>la lettre </a:t>
            </a:r>
            <a:r>
              <a:rPr lang="fr-CH" dirty="0"/>
              <a:t>«A» correspond à la meilleure </a:t>
            </a:r>
            <a:r>
              <a:rPr lang="fr-CH" dirty="0" smtClean="0"/>
              <a:t>classe et </a:t>
            </a:r>
            <a:r>
              <a:rPr lang="fr-CH" dirty="0"/>
              <a:t>la lettre «G» à la moins </a:t>
            </a:r>
            <a:r>
              <a:rPr lang="fr-CH" dirty="0" smtClean="0"/>
              <a:t>efficiente</a:t>
            </a:r>
          </a:p>
          <a:p>
            <a:pPr lvl="1"/>
            <a:r>
              <a:rPr lang="fr-CH" dirty="0" smtClean="0"/>
              <a:t>Les mentions «+» à «+++» ont été ajoutées à la lettre A pour les équipements les plus efficients</a:t>
            </a:r>
          </a:p>
          <a:p>
            <a:r>
              <a:rPr lang="fr-CH" dirty="0" smtClean="0"/>
              <a:t>Sont exclues de la directive:</a:t>
            </a:r>
          </a:p>
          <a:p>
            <a:pPr lvl="1"/>
            <a:r>
              <a:rPr lang="fr-CH" dirty="0" smtClean="0"/>
              <a:t>Les </a:t>
            </a:r>
            <a:r>
              <a:rPr lang="fr-CH" dirty="0"/>
              <a:t>très petites lampes (puissance </a:t>
            </a:r>
            <a:r>
              <a:rPr lang="fr-CH" dirty="0" smtClean="0"/>
              <a:t>inférieure à </a:t>
            </a:r>
            <a:r>
              <a:rPr lang="fr-CH" dirty="0"/>
              <a:t>4 W</a:t>
            </a:r>
            <a:r>
              <a:rPr lang="fr-CH" dirty="0" smtClean="0"/>
              <a:t>)</a:t>
            </a:r>
            <a:endParaRPr lang="fr-CH" dirty="0"/>
          </a:p>
          <a:p>
            <a:pPr lvl="1"/>
            <a:r>
              <a:rPr lang="fr-CH" dirty="0" smtClean="0"/>
              <a:t>Les </a:t>
            </a:r>
            <a:r>
              <a:rPr lang="fr-CH" dirty="0"/>
              <a:t>lampes à forte intensité </a:t>
            </a:r>
            <a:r>
              <a:rPr lang="fr-CH" dirty="0" smtClean="0"/>
              <a:t>lumineuse (plus </a:t>
            </a:r>
            <a:r>
              <a:rPr lang="fr-CH" dirty="0"/>
              <a:t>de 6500 </a:t>
            </a:r>
            <a:r>
              <a:rPr lang="fr-CH" dirty="0" smtClean="0"/>
              <a:t>lm, </a:t>
            </a:r>
            <a:r>
              <a:rPr lang="fr-CH" dirty="0"/>
              <a:t>par exemple </a:t>
            </a:r>
            <a:r>
              <a:rPr lang="fr-CH" dirty="0" smtClean="0"/>
              <a:t>les lampes </a:t>
            </a:r>
            <a:r>
              <a:rPr lang="fr-CH" dirty="0"/>
              <a:t>torches halogènes de 500 </a:t>
            </a:r>
            <a:r>
              <a:rPr lang="fr-CH" dirty="0" smtClean="0"/>
              <a:t>W)</a:t>
            </a:r>
            <a:endParaRPr lang="fr-CH" dirty="0"/>
          </a:p>
          <a:p>
            <a:pPr lvl="1"/>
            <a:r>
              <a:rPr lang="fr-CH" dirty="0" smtClean="0"/>
              <a:t>Toutes </a:t>
            </a:r>
            <a:r>
              <a:rPr lang="fr-CH" dirty="0"/>
              <a:t>les lampes à réflecteur (donc </a:t>
            </a:r>
            <a:r>
              <a:rPr lang="fr-CH" dirty="0" smtClean="0"/>
              <a:t>tous les </a:t>
            </a:r>
            <a:r>
              <a:rPr lang="fr-CH" dirty="0"/>
              <a:t>spots halogènes à basse et à haute tension</a:t>
            </a:r>
            <a:r>
              <a:rPr lang="fr-CH" dirty="0" smtClean="0"/>
              <a:t>) !</a:t>
            </a:r>
          </a:p>
          <a:p>
            <a:endParaRPr lang="fr-CH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1023266"/>
            <a:ext cx="2767324" cy="5686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75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Classe d’efficacité pour des lampes typiques</a:t>
            </a:r>
            <a:endParaRPr lang="fr-CH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06727"/>
            <a:ext cx="8229600" cy="4790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427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Exemple d’emballage des ampoules</a:t>
            </a:r>
            <a:endParaRPr lang="fr-CH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4" y="1492782"/>
            <a:ext cx="4495800" cy="4207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552" y="1285860"/>
            <a:ext cx="4339554" cy="4633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05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Rendu et température des couleurs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H" dirty="0" smtClean="0"/>
              <a:t>Rendu des couleurs</a:t>
            </a:r>
          </a:p>
          <a:p>
            <a:pPr lvl="1"/>
            <a:r>
              <a:rPr lang="fr-CH" dirty="0" smtClean="0"/>
              <a:t>perception, bien être</a:t>
            </a:r>
          </a:p>
          <a:p>
            <a:pPr lvl="1"/>
            <a:endParaRPr lang="fr-CH" dirty="0" smtClean="0"/>
          </a:p>
          <a:p>
            <a:pPr lvl="1"/>
            <a:r>
              <a:rPr lang="fr-CH" dirty="0" smtClean="0"/>
              <a:t>100 = lumière du jour</a:t>
            </a:r>
          </a:p>
          <a:p>
            <a:pPr lvl="1"/>
            <a:r>
              <a:rPr lang="fr-CH" dirty="0" smtClean="0"/>
              <a:t>90 = excellent mais plus cher et rendement 30% inférieur</a:t>
            </a:r>
          </a:p>
          <a:p>
            <a:pPr lvl="1"/>
            <a:r>
              <a:rPr lang="fr-CH" dirty="0" smtClean="0"/>
              <a:t>80 = bon (standard)</a:t>
            </a:r>
            <a:endParaRPr lang="fr-CH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H" dirty="0" smtClean="0"/>
              <a:t>Température de couleur</a:t>
            </a:r>
          </a:p>
          <a:p>
            <a:pPr lvl="1"/>
            <a:r>
              <a:rPr lang="fr-CH" b="0" dirty="0"/>
              <a:t>influence </a:t>
            </a:r>
            <a:r>
              <a:rPr lang="fr-CH" b="0" dirty="0" smtClean="0"/>
              <a:t>l’ambiance</a:t>
            </a:r>
          </a:p>
          <a:p>
            <a:pPr lvl="1"/>
            <a:endParaRPr lang="fr-CH" b="0" dirty="0"/>
          </a:p>
          <a:p>
            <a:pPr lvl="1"/>
            <a:r>
              <a:rPr lang="fr-CH" b="0" dirty="0" smtClean="0"/>
              <a:t>2700 K </a:t>
            </a:r>
            <a:r>
              <a:rPr lang="fr-CH" b="0" dirty="0"/>
              <a:t>= chaud, Incandescence</a:t>
            </a:r>
          </a:p>
          <a:p>
            <a:pPr lvl="1"/>
            <a:r>
              <a:rPr lang="fr-CH" b="0" dirty="0" smtClean="0"/>
              <a:t>3000 </a:t>
            </a:r>
            <a:r>
              <a:rPr lang="fr-CH" b="0" dirty="0"/>
              <a:t>K = Chaud, halogène</a:t>
            </a:r>
          </a:p>
          <a:p>
            <a:pPr lvl="1"/>
            <a:r>
              <a:rPr lang="fr-CH" b="0" dirty="0" smtClean="0"/>
              <a:t>4000 </a:t>
            </a:r>
            <a:r>
              <a:rPr lang="fr-CH" b="0" dirty="0"/>
              <a:t>K = blanc neutre</a:t>
            </a:r>
          </a:p>
          <a:p>
            <a:pPr lvl="1"/>
            <a:r>
              <a:rPr lang="fr-CH" b="0" dirty="0" smtClean="0"/>
              <a:t>5000 K </a:t>
            </a:r>
            <a:r>
              <a:rPr lang="fr-CH" b="0" dirty="0"/>
              <a:t>= blanc froid</a:t>
            </a:r>
          </a:p>
          <a:p>
            <a:pPr lvl="1"/>
            <a:r>
              <a:rPr lang="fr-CH" b="0" dirty="0" smtClean="0"/>
              <a:t>6000 </a:t>
            </a:r>
            <a:r>
              <a:rPr lang="fr-CH" b="0" dirty="0"/>
              <a:t>K = </a:t>
            </a:r>
            <a:r>
              <a:rPr lang="fr-CH" b="0" dirty="0" err="1"/>
              <a:t>daylight</a:t>
            </a:r>
            <a:endParaRPr lang="fr-CH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152" y="3861048"/>
            <a:ext cx="2189081" cy="2383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69023"/>
            <a:ext cx="28003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812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8372073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0516"/>
            <a:ext cx="8229600" cy="850776"/>
          </a:xfrm>
        </p:spPr>
        <p:txBody>
          <a:bodyPr/>
          <a:lstStyle/>
          <a:p>
            <a:r>
              <a:rPr lang="fr-CH" dirty="0" smtClean="0"/>
              <a:t>Rendu et température des couleurs</a:t>
            </a: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47406"/>
            <a:ext cx="7329507" cy="563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0516"/>
            <a:ext cx="8229600" cy="850776"/>
          </a:xfrm>
        </p:spPr>
        <p:txBody>
          <a:bodyPr/>
          <a:lstStyle/>
          <a:p>
            <a:r>
              <a:rPr lang="fr-CH" dirty="0" smtClean="0"/>
              <a:t>Rendu et éclairement </a:t>
            </a:r>
            <a:endParaRPr lang="fr-CH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Les types de lampes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20303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Les sources lumineuses</a:t>
            </a:r>
            <a:endParaRPr lang="fr-CH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" y="1625600"/>
            <a:ext cx="8220075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86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56264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La lumière…</a:t>
            </a:r>
            <a:endParaRPr lang="fr-CH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Pour </a:t>
            </a:r>
            <a:r>
              <a:rPr lang="fr-CH" dirty="0"/>
              <a:t>identifier notre </a:t>
            </a:r>
            <a:r>
              <a:rPr lang="fr-CH" dirty="0" smtClean="0"/>
              <a:t>environnement et </a:t>
            </a:r>
            <a:r>
              <a:rPr lang="fr-CH" dirty="0"/>
              <a:t>pour nous orienter, </a:t>
            </a:r>
            <a:r>
              <a:rPr lang="fr-CH" dirty="0" smtClean="0"/>
              <a:t>nous avons </a:t>
            </a:r>
            <a:r>
              <a:rPr lang="fr-CH" dirty="0"/>
              <a:t>besoin de la lumière</a:t>
            </a:r>
          </a:p>
        </p:txBody>
      </p:sp>
      <p:pic>
        <p:nvPicPr>
          <p:cNvPr id="93186" name="Picture 2" descr="Homme et lampe-torch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571612"/>
            <a:ext cx="2738430" cy="1978516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714348" y="3714752"/>
            <a:ext cx="2214578" cy="35719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969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Efficacité lumineuse comparée</a:t>
            </a:r>
            <a:endParaRPr lang="fr-CH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8" y="1285860"/>
            <a:ext cx="8619266" cy="5072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40136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Coûts comparés</a:t>
            </a:r>
            <a:endParaRPr lang="fr-CH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90" y="1285860"/>
            <a:ext cx="8657636" cy="429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7734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Durée de vie des lampes</a:t>
            </a:r>
            <a:endParaRPr lang="fr-CH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357298"/>
            <a:ext cx="8772558" cy="469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7414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Applications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incandescent / halogène : à proscrire</a:t>
            </a:r>
          </a:p>
          <a:p>
            <a:endParaRPr lang="fr-CH" dirty="0" smtClean="0"/>
          </a:p>
          <a:p>
            <a:r>
              <a:rPr lang="fr-CH" dirty="0" err="1" smtClean="0"/>
              <a:t>fluocompacte</a:t>
            </a:r>
            <a:r>
              <a:rPr lang="fr-CH" dirty="0" smtClean="0"/>
              <a:t> : éclairage ponctuel, petites pièces</a:t>
            </a:r>
          </a:p>
          <a:p>
            <a:endParaRPr lang="fr-CH" dirty="0" smtClean="0"/>
          </a:p>
          <a:p>
            <a:r>
              <a:rPr lang="fr-CH" dirty="0" smtClean="0"/>
              <a:t>tubes fluorescents : partout</a:t>
            </a:r>
          </a:p>
          <a:p>
            <a:endParaRPr lang="fr-CH" dirty="0" smtClean="0"/>
          </a:p>
          <a:p>
            <a:r>
              <a:rPr lang="fr-CH" dirty="0" smtClean="0"/>
              <a:t>halogénures métalliques : extérieur</a:t>
            </a:r>
          </a:p>
          <a:p>
            <a:endParaRPr lang="fr-CH" dirty="0" smtClean="0"/>
          </a:p>
          <a:p>
            <a:r>
              <a:rPr lang="fr-CH" dirty="0" smtClean="0"/>
              <a:t>LED : balisage, éclairage décoratif</a:t>
            </a:r>
          </a:p>
          <a:p>
            <a:pPr lvl="1"/>
            <a:r>
              <a:rPr lang="fr-CH" dirty="0" smtClean="0"/>
              <a:t>Mais aussi de plus en plus partout avec les derniers développements de cette technologie…</a:t>
            </a:r>
            <a:endParaRPr lang="fr-CH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64704"/>
            <a:ext cx="14097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412776"/>
            <a:ext cx="10572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901" y="2161643"/>
            <a:ext cx="1066168" cy="13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653136"/>
            <a:ext cx="16668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38521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Cycle de vie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err="1" smtClean="0"/>
              <a:t>Fluocompacte</a:t>
            </a:r>
            <a:r>
              <a:rPr lang="fr-CH" dirty="0" smtClean="0"/>
              <a:t> : 5x moins d’énergie sur le cycle de vie.</a:t>
            </a:r>
          </a:p>
          <a:p>
            <a:r>
              <a:rPr lang="fr-CH" dirty="0" smtClean="0"/>
              <a:t>Fabrication :</a:t>
            </a:r>
          </a:p>
          <a:p>
            <a:pPr lvl="1"/>
            <a:r>
              <a:rPr lang="fr-CH" dirty="0" smtClean="0"/>
              <a:t>incandescence : 0,86 kWh, fluo : 3,4 </a:t>
            </a:r>
            <a:r>
              <a:rPr lang="fr-CH" dirty="0" err="1" smtClean="0"/>
              <a:t>kwh</a:t>
            </a:r>
            <a:r>
              <a:rPr lang="fr-CH" dirty="0" smtClean="0"/>
              <a:t> (4x plus)</a:t>
            </a:r>
          </a:p>
          <a:p>
            <a:pPr lvl="1"/>
            <a:r>
              <a:rPr lang="fr-CH" dirty="0" smtClean="0"/>
              <a:t>amorti dès 42h de fonctionnement</a:t>
            </a:r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r>
              <a:rPr lang="fr-CH" dirty="0" smtClean="0"/>
              <a:t>élimination : mercure, recyclage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2708920"/>
            <a:ext cx="82581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052736"/>
            <a:ext cx="2045171" cy="1373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7768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Perte de flux des sources</a:t>
            </a:r>
            <a:endParaRPr lang="fr-FR" dirty="0"/>
          </a:p>
        </p:txBody>
      </p:sp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7696232" cy="523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Les ballasts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conventionnels (</a:t>
            </a:r>
            <a:r>
              <a:rPr lang="fr-CH" dirty="0" err="1" smtClean="0"/>
              <a:t>ferro-magnétiques</a:t>
            </a:r>
            <a:r>
              <a:rPr lang="fr-CH" dirty="0" smtClean="0"/>
              <a:t>) + starter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rendement : &lt; 0,75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FR" kern="0" dirty="0" smtClean="0"/>
              <a:t>Ferromagnétiques (Classes C et D)</a:t>
            </a:r>
            <a:br>
              <a:rPr lang="fr-FR" kern="0" dirty="0" smtClean="0"/>
            </a:br>
            <a:r>
              <a:rPr lang="fr-FR" kern="0" dirty="0" smtClean="0"/>
              <a:t>Consommation de </a:t>
            </a:r>
            <a:r>
              <a:rPr lang="fr-FR" b="1" kern="0" dirty="0" smtClean="0"/>
              <a:t>10 à 15 </a:t>
            </a:r>
            <a:r>
              <a:rPr lang="fr-FR" kern="0" dirty="0" smtClean="0"/>
              <a:t>Watt par ballast</a:t>
            </a:r>
            <a:endParaRPr lang="fr-CH" dirty="0" smtClean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pl-PL" dirty="0" smtClean="0"/>
              <a:t>p.ex. tube 36 W =&gt; 48 W avec ballast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électroniques (gradation, pas de papillotement)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rendement : &gt; 0,9, durée de vie +50%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FR" kern="0" dirty="0" smtClean="0"/>
              <a:t>Electroniques (</a:t>
            </a:r>
            <a:r>
              <a:rPr lang="fr-FR" b="1" kern="0" dirty="0" smtClean="0"/>
              <a:t>2 à 3 </a:t>
            </a:r>
            <a:r>
              <a:rPr lang="fr-FR" kern="0" dirty="0" smtClean="0"/>
              <a:t>Watt par ballast)</a:t>
            </a:r>
            <a:br>
              <a:rPr lang="fr-FR" kern="0" dirty="0" smtClean="0"/>
            </a:br>
            <a:r>
              <a:rPr lang="fr-FR" kern="0" dirty="0" smtClean="0"/>
              <a:t>Possibilité de variation d’intensité</a:t>
            </a:r>
            <a:endParaRPr lang="fr-FR" sz="1100" kern="0" dirty="0" smtClean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pl-PL" dirty="0" smtClean="0"/>
              <a:t>p.ex. tubes 36 W = 40 W avec ballast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ballasts électroniques rapportés (</a:t>
            </a:r>
            <a:r>
              <a:rPr lang="fr-CH" dirty="0" err="1" smtClean="0"/>
              <a:t>Retrofit</a:t>
            </a:r>
            <a:r>
              <a:rPr lang="fr-CH" dirty="0" smtClean="0"/>
              <a:t>)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confort visuel et économies d’énergie</a:t>
            </a:r>
            <a:endParaRPr lang="fr-CH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816" y="1052736"/>
            <a:ext cx="2746648" cy="2499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370" name="AutoShape 2" descr="https://upload.wikimedia.org/wikipedia/commons/thumb/0/01/EVG-chtaube050410.jpg/1280px-EVG-chtaube0504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8374" name="Picture 6" descr="Afficher l'image d'orig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357694"/>
            <a:ext cx="3201979" cy="21346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3335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 développement des </a:t>
            </a:r>
            <a:r>
              <a:rPr lang="fr-CH" dirty="0" err="1" smtClean="0"/>
              <a:t>led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2821211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LED : diodes électroluminescentes</a:t>
            </a:r>
            <a:br>
              <a:rPr lang="fr-CH" dirty="0" smtClean="0"/>
            </a:br>
            <a:r>
              <a:rPr lang="fr-CH" dirty="0" smtClean="0"/>
              <a:t>Leur efficacité énergétique</a:t>
            </a:r>
            <a:endParaRPr lang="fr-CH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214422"/>
            <a:ext cx="8475874" cy="4624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66057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Tendances pour l’éclairage…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/>
              <a:t>Les tendances dans le domaine de </a:t>
            </a:r>
            <a:r>
              <a:rPr lang="fr-CH" dirty="0" smtClean="0"/>
              <a:t>l’éclairage vont </a:t>
            </a:r>
            <a:r>
              <a:rPr lang="fr-CH" dirty="0"/>
              <a:t>être complètement </a:t>
            </a:r>
            <a:r>
              <a:rPr lang="fr-CH" dirty="0" smtClean="0"/>
              <a:t>déterminées par </a:t>
            </a:r>
            <a:r>
              <a:rPr lang="fr-CH" dirty="0"/>
              <a:t>les LED, dans les prochaines années.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L’efficacité </a:t>
            </a:r>
            <a:r>
              <a:rPr lang="fr-CH" dirty="0"/>
              <a:t>énergétique va </a:t>
            </a:r>
            <a:r>
              <a:rPr lang="fr-CH" dirty="0" smtClean="0"/>
              <a:t>être doubler </a:t>
            </a:r>
            <a:r>
              <a:rPr lang="fr-CH" dirty="0"/>
              <a:t>pour parvenir à </a:t>
            </a:r>
            <a:r>
              <a:rPr lang="fr-CH" dirty="0" smtClean="0"/>
              <a:t>environ </a:t>
            </a:r>
            <a:r>
              <a:rPr lang="fr-CH" b="1" dirty="0" smtClean="0">
                <a:solidFill>
                  <a:srgbClr val="FF0000"/>
                </a:solidFill>
              </a:rPr>
              <a:t>150 </a:t>
            </a:r>
            <a:r>
              <a:rPr lang="fr-CH" b="1" dirty="0">
                <a:solidFill>
                  <a:srgbClr val="FF0000"/>
                </a:solidFill>
              </a:rPr>
              <a:t>lumens </a:t>
            </a:r>
            <a:r>
              <a:rPr lang="fr-CH" b="1" dirty="0" smtClean="0">
                <a:solidFill>
                  <a:srgbClr val="FF0000"/>
                </a:solidFill>
              </a:rPr>
              <a:t>/watt</a:t>
            </a:r>
            <a:r>
              <a:rPr lang="fr-CH" dirty="0" smtClean="0"/>
              <a:t>.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La </a:t>
            </a:r>
            <a:r>
              <a:rPr lang="fr-CH" dirty="0"/>
              <a:t>zone de puissance va être étendue, </a:t>
            </a:r>
            <a:r>
              <a:rPr lang="fr-CH" dirty="0" smtClean="0"/>
              <a:t>de sorte </a:t>
            </a:r>
            <a:r>
              <a:rPr lang="fr-CH" dirty="0"/>
              <a:t>que toutes les tâches </a:t>
            </a:r>
            <a:r>
              <a:rPr lang="fr-CH" dirty="0" smtClean="0"/>
              <a:t>d’éclairage pourront </a:t>
            </a:r>
            <a:r>
              <a:rPr lang="fr-CH" dirty="0"/>
              <a:t>être solutionnées avec des LED.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Les </a:t>
            </a:r>
            <a:r>
              <a:rPr lang="fr-CH" dirty="0"/>
              <a:t>prix vont </a:t>
            </a:r>
            <a:r>
              <a:rPr lang="fr-CH" dirty="0" smtClean="0"/>
              <a:t>chuter (Actuellement</a:t>
            </a:r>
            <a:r>
              <a:rPr lang="fr-CH" dirty="0"/>
              <a:t>, 97 % des «</a:t>
            </a:r>
            <a:r>
              <a:rPr lang="fr-CH" dirty="0" smtClean="0"/>
              <a:t>terres rares</a:t>
            </a:r>
            <a:r>
              <a:rPr lang="fr-CH" dirty="0"/>
              <a:t>» nécessaires pour fabriquer des </a:t>
            </a:r>
            <a:r>
              <a:rPr lang="fr-CH" dirty="0" smtClean="0"/>
              <a:t>LED proviennent </a:t>
            </a:r>
            <a:r>
              <a:rPr lang="fr-CH" dirty="0"/>
              <a:t>de Chine</a:t>
            </a:r>
            <a:r>
              <a:rPr lang="fr-CH" dirty="0" smtClean="0"/>
              <a:t>.)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  <a:buNone/>
            </a:pP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74769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Les termes techniques de la lumière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b="0" dirty="0"/>
              <a:t>L’intensité dans une certaine direction est désignée par intensité lumineuse et a pour unité le </a:t>
            </a:r>
            <a:r>
              <a:rPr lang="fr-CH" b="0" dirty="0">
                <a:solidFill>
                  <a:srgbClr val="FF0000"/>
                </a:solidFill>
              </a:rPr>
              <a:t>candela (cd).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b="0" dirty="0" smtClean="0"/>
              <a:t>Une </a:t>
            </a:r>
            <a:r>
              <a:rPr lang="fr-CH" b="0" dirty="0"/>
              <a:t>source lumineuse émet de la </a:t>
            </a:r>
            <a:r>
              <a:rPr lang="fr-CH" b="0" dirty="0" smtClean="0"/>
              <a:t>lumière dont </a:t>
            </a:r>
            <a:r>
              <a:rPr lang="fr-CH" b="0" dirty="0"/>
              <a:t>la quantité totale est appelée flux </a:t>
            </a:r>
            <a:r>
              <a:rPr lang="fr-CH" b="0" dirty="0" smtClean="0"/>
              <a:t>lumineux ayant </a:t>
            </a:r>
            <a:r>
              <a:rPr lang="fr-CH" b="0" dirty="0"/>
              <a:t>pour unité le </a:t>
            </a:r>
            <a:r>
              <a:rPr lang="fr-CH" b="0" dirty="0">
                <a:solidFill>
                  <a:srgbClr val="FF0000"/>
                </a:solidFill>
              </a:rPr>
              <a:t>lumen (lm</a:t>
            </a:r>
            <a:r>
              <a:rPr lang="fr-CH" b="0" dirty="0" smtClean="0">
                <a:solidFill>
                  <a:srgbClr val="FF0000"/>
                </a:solidFill>
              </a:rPr>
              <a:t>).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b="0" dirty="0" smtClean="0"/>
              <a:t>Lorsqu’une </a:t>
            </a:r>
            <a:r>
              <a:rPr lang="fr-CH" b="0" dirty="0"/>
              <a:t>surface est éclairée, </a:t>
            </a:r>
            <a:r>
              <a:rPr lang="fr-CH" b="0" dirty="0" smtClean="0"/>
              <a:t>l’éclairement lumineux </a:t>
            </a:r>
            <a:r>
              <a:rPr lang="fr-CH" b="0" dirty="0"/>
              <a:t>sur cette surface est </a:t>
            </a:r>
            <a:r>
              <a:rPr lang="fr-CH" b="0" dirty="0" smtClean="0"/>
              <a:t>mesuré et </a:t>
            </a:r>
            <a:r>
              <a:rPr lang="fr-CH" b="0" dirty="0"/>
              <a:t>indiqué en </a:t>
            </a:r>
            <a:r>
              <a:rPr lang="fr-CH" b="0" dirty="0">
                <a:solidFill>
                  <a:srgbClr val="FF0000"/>
                </a:solidFill>
              </a:rPr>
              <a:t>lux (lx).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fr-CH" b="0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b="0" dirty="0" smtClean="0"/>
              <a:t>L’œil reçoit </a:t>
            </a:r>
            <a:r>
              <a:rPr lang="fr-CH" b="0" dirty="0"/>
              <a:t>la lumière réfléchie la </a:t>
            </a:r>
            <a:r>
              <a:rPr lang="fr-CH" b="0" dirty="0" smtClean="0"/>
              <a:t>plupart du </a:t>
            </a:r>
            <a:r>
              <a:rPr lang="fr-CH" b="0" dirty="0"/>
              <a:t>temps par un objet éclairé. </a:t>
            </a:r>
            <a:endParaRPr lang="fr-CH" b="0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b="0" dirty="0" smtClean="0"/>
              <a:t>L’intensité spécifique </a:t>
            </a:r>
            <a:r>
              <a:rPr lang="fr-CH" b="0" dirty="0"/>
              <a:t>de la lumière entrant dans </a:t>
            </a:r>
            <a:r>
              <a:rPr lang="fr-CH" b="0" dirty="0" smtClean="0"/>
              <a:t>l’œil est </a:t>
            </a:r>
            <a:r>
              <a:rPr lang="fr-CH" b="0" dirty="0"/>
              <a:t>mesurée et évaluée par la </a:t>
            </a:r>
            <a:r>
              <a:rPr lang="fr-CH" b="0" dirty="0" smtClean="0">
                <a:solidFill>
                  <a:srgbClr val="FF0000"/>
                </a:solidFill>
              </a:rPr>
              <a:t>luminance</a:t>
            </a:r>
            <a:r>
              <a:rPr lang="fr-CH" b="0" dirty="0" smtClean="0"/>
              <a:t>, qui </a:t>
            </a:r>
            <a:r>
              <a:rPr lang="fr-CH" b="0" dirty="0"/>
              <a:t>s’exprime en </a:t>
            </a:r>
            <a:r>
              <a:rPr lang="fr-CH" b="0" dirty="0">
                <a:solidFill>
                  <a:srgbClr val="FF0000"/>
                </a:solidFill>
              </a:rPr>
              <a:t>candela par mètre </a:t>
            </a:r>
            <a:r>
              <a:rPr lang="fr-CH" b="0" dirty="0" smtClean="0">
                <a:solidFill>
                  <a:srgbClr val="FF0000"/>
                </a:solidFill>
              </a:rPr>
              <a:t>carré (cd/m2</a:t>
            </a:r>
            <a:r>
              <a:rPr lang="fr-CH" b="0" dirty="0">
                <a:solidFill>
                  <a:srgbClr val="FF0000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37516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Avantages des LED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Pas de chaleur résiduelle infrarouge  et pas d’ultraviolets (protection contre le vieillissement)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Construction compacte pour une intégration plus facile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Lumière brillante, en forme de point (peut remplacer n’importe quelle lampe halogène)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Efficacité élevée (actuellement équivalente aux lampes économiques)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Longue durée de vie (dépendante de la qualité de l’électronique)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Démarrage immédiat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Bonnes caractéristiques en gradation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Modulation des couleurs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40059512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Les luminaires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0423581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Préambule</a:t>
            </a:r>
            <a:endParaRPr lang="fr-CH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Les termes «lampe» et «luminaire» sont souvent confondus.</a:t>
            </a:r>
          </a:p>
          <a:p>
            <a:r>
              <a:rPr lang="fr-CH" dirty="0" smtClean="0"/>
              <a:t>En réalité, la lampe correspond à la source lumineuse et le luminaire est un ensemble comprenant divers éléments:</a:t>
            </a:r>
          </a:p>
          <a:p>
            <a:pPr lvl="1"/>
            <a:r>
              <a:rPr lang="fr-CH" dirty="0" smtClean="0"/>
              <a:t>une source lumineuse (ampoule)</a:t>
            </a:r>
          </a:p>
          <a:p>
            <a:pPr lvl="1"/>
            <a:r>
              <a:rPr lang="fr-CH" dirty="0" smtClean="0"/>
              <a:t>un ballast (lampes à décharge)</a:t>
            </a:r>
          </a:p>
          <a:p>
            <a:pPr lvl="1"/>
            <a:r>
              <a:rPr lang="fr-CH" dirty="0" smtClean="0"/>
              <a:t>un réflecteur (alu)</a:t>
            </a:r>
          </a:p>
          <a:p>
            <a:pPr lvl="1"/>
            <a:r>
              <a:rPr lang="fr-CH" dirty="0" smtClean="0"/>
              <a:t>un diffuseur ou des grilles anti-éblouissement</a:t>
            </a:r>
          </a:p>
          <a:p>
            <a:r>
              <a:rPr lang="fr-CH" dirty="0" smtClean="0"/>
              <a:t>Les luminaires se caractérisent par leur grande qualité et leur bonne efficacité énergétique</a:t>
            </a:r>
            <a:endParaRPr lang="fr-CH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4143380"/>
            <a:ext cx="4716170" cy="236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59271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Les réflecteurs et diffuseurs</a:t>
            </a:r>
            <a:endParaRPr lang="fr-CH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1125538"/>
            <a:ext cx="82105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24933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Rendement normalisé des luminaires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504764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Rendement normalisé des luminaires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Suspension direct/indirect : 		85%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plafonnier, diffuseur en verre opale : 	55%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luminaire encastré, lumière douce : 	75%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luminaire encastré, déflecteur miroir : 	75%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luminaire encastré, diffuseur opale : 	30%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luminaire sur pied, direct/indirect : 		70%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luminaire sur pied, indirect : 		70%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rail lumineux, omnidirectionnel : 		90%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err="1" smtClean="0"/>
              <a:t>downlight</a:t>
            </a:r>
            <a:r>
              <a:rPr lang="fr-CH" dirty="0" smtClean="0"/>
              <a:t>, ouvert : 			70%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applique, indirect : 			65%</a:t>
            </a:r>
            <a:endParaRPr lang="fr-CH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73"/>
          <a:stretch>
            <a:fillRect/>
          </a:stretch>
        </p:blipFill>
        <p:spPr bwMode="auto">
          <a:xfrm>
            <a:off x="6876256" y="1124744"/>
            <a:ext cx="1819275" cy="180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96154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Exigences minimales pour les luminaires Minergie</a:t>
            </a:r>
            <a:endParaRPr lang="fr-CH" dirty="0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" y="1785926"/>
            <a:ext cx="8912462" cy="392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06632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Estimer la consommation électrique de l’éclairage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0551084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Méthode d’estimation N°1 : analogie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04764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endParaRPr lang="fr-CH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Part de l’éclairage approximative par catégorie :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Habitat individuel: 15 à 20%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Habitat collectif : 50 à 60% de la consommation des communs.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Bâtiment scolaire avec salle de gym : 50 à 65%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Immeuble administratif : 50%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Hôtel-restaurant : 30 à 40%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Magasin : 40 à 65%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Hôpital : 40%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Industrie : très variable...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5558057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Méthode d’estimation N°2 : calcul grossier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L’idée : il suffit de compter les luminaires, de lire leur puissance sur l’ampoule, et de multiplier par les heures de fonctionnement.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fr-CH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fr-CH" dirty="0" smtClean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fr-CH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fr-CH" dirty="0" smtClean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fr-CH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fr-CH" dirty="0" smtClean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Par exemple :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un salon avec deux ampoules de 50 W allumées en moyenne une heure par jour : 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fr-CH" dirty="0" smtClean="0"/>
              <a:t>2 * 50 W * 365 / 1000 = 36,5 kWh, </a:t>
            </a:r>
            <a:endParaRPr lang="fr-CH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525" y="2505080"/>
            <a:ext cx="649605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1102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3873394"/>
            <a:ext cx="2500298" cy="158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Méthode d’estimation N°3 : calcul précis</a:t>
            </a:r>
            <a:br>
              <a:rPr lang="fr-CH" dirty="0" smtClean="0"/>
            </a:br>
            <a:r>
              <a:rPr lang="fr-FR" dirty="0" smtClean="0"/>
              <a:t>Calcul de l’efficacité énergétique (LENI)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8524"/>
            <a:ext cx="8229600" cy="2064724"/>
          </a:xfrm>
        </p:spPr>
        <p:txBody>
          <a:bodyPr/>
          <a:lstStyle/>
          <a:p>
            <a:r>
              <a:rPr lang="fr-CH" dirty="0" smtClean="0"/>
              <a:t>Calcul précis selon la norme </a:t>
            </a:r>
            <a:r>
              <a:rPr lang="fr-FR" dirty="0" smtClean="0"/>
              <a:t>EN 15193</a:t>
            </a:r>
          </a:p>
          <a:p>
            <a:pPr marL="400050" lvl="1" indent="19050" algn="just">
              <a:lnSpc>
                <a:spcPct val="15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en-US" b="0" dirty="0" smtClean="0"/>
              <a:t> L’indicateur </a:t>
            </a:r>
            <a:r>
              <a:rPr lang="en-US" dirty="0" smtClean="0"/>
              <a:t>LENI</a:t>
            </a:r>
            <a:r>
              <a:rPr lang="en-US" b="0" dirty="0" smtClean="0"/>
              <a:t> (Lighting Energy Numeric </a:t>
            </a:r>
            <a:r>
              <a:rPr lang="fr-FR" b="0" dirty="0" err="1" smtClean="0"/>
              <a:t>Indicator</a:t>
            </a:r>
            <a:r>
              <a:rPr lang="fr-FR" b="0" dirty="0" smtClean="0"/>
              <a:t>) indique la </a:t>
            </a:r>
            <a:r>
              <a:rPr lang="fr-FR" b="0" smtClean="0"/>
              <a:t>consommation </a:t>
            </a:r>
            <a:r>
              <a:rPr lang="fr-FR" b="0" smtClean="0"/>
              <a:t>énergétique </a:t>
            </a:r>
            <a:r>
              <a:rPr lang="fr-FR" b="0" dirty="0" smtClean="0"/>
              <a:t>effective d’une installation d’éclairage et est mesure en kWh par mètre carre et par an.</a:t>
            </a:r>
          </a:p>
          <a:p>
            <a:pPr marL="400050" lvl="1" indent="19050" algn="just">
              <a:lnSpc>
                <a:spcPct val="15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fr-FR" dirty="0" smtClean="0"/>
              <a:t> Formule pour le calcul de la consommation énergétique de l’éclairage</a:t>
            </a:r>
            <a:endParaRPr lang="fr-CH" b="0" dirty="0" smtClean="0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3071810"/>
            <a:ext cx="58578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85720" y="4214818"/>
            <a:ext cx="72866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600" dirty="0" smtClean="0"/>
              <a:t>La puissance installée (</a:t>
            </a:r>
            <a:r>
              <a:rPr lang="fr-FR" sz="1600" dirty="0" err="1" smtClean="0"/>
              <a:t>P</a:t>
            </a:r>
            <a:r>
              <a:rPr lang="fr-FR" sz="1600" baseline="-25000" dirty="0" err="1" smtClean="0"/>
              <a:t>n</a:t>
            </a:r>
            <a:r>
              <a:rPr lang="fr-FR" sz="1600" dirty="0" smtClean="0"/>
              <a:t>)</a:t>
            </a:r>
          </a:p>
          <a:p>
            <a:pPr>
              <a:buFont typeface="Wingdings" pitchFamily="2" charset="2"/>
              <a:buChar char="§"/>
            </a:pPr>
            <a:r>
              <a:rPr lang="fr-FR" sz="1600" dirty="0" smtClean="0"/>
              <a:t>les heures d’utilisation durant la journée (</a:t>
            </a:r>
            <a:r>
              <a:rPr lang="fr-FR" sz="1600" dirty="0" err="1" smtClean="0"/>
              <a:t>t</a:t>
            </a:r>
            <a:r>
              <a:rPr lang="fr-FR" sz="1600" baseline="-25000" dirty="0" err="1" smtClean="0"/>
              <a:t>D</a:t>
            </a:r>
            <a:r>
              <a:rPr lang="fr-FR" sz="1600" dirty="0" smtClean="0"/>
              <a:t>)</a:t>
            </a:r>
          </a:p>
          <a:p>
            <a:pPr>
              <a:buFont typeface="Wingdings" pitchFamily="2" charset="2"/>
              <a:buChar char="§"/>
            </a:pPr>
            <a:r>
              <a:rPr lang="fr-FR" sz="1600" dirty="0" smtClean="0"/>
              <a:t> les heures d’utilisation durant la nuit (</a:t>
            </a:r>
            <a:r>
              <a:rPr lang="fr-FR" sz="1600" dirty="0" err="1" smtClean="0"/>
              <a:t>t</a:t>
            </a:r>
            <a:r>
              <a:rPr lang="fr-FR" sz="1600" baseline="-25000" dirty="0" err="1" smtClean="0"/>
              <a:t>N</a:t>
            </a:r>
            <a:r>
              <a:rPr lang="fr-FR" sz="1600" dirty="0" smtClean="0"/>
              <a:t>)</a:t>
            </a:r>
          </a:p>
          <a:p>
            <a:pPr>
              <a:buFont typeface="Wingdings" pitchFamily="2" charset="2"/>
              <a:buChar char="§"/>
            </a:pPr>
            <a:r>
              <a:rPr lang="fr-FR" sz="1600" dirty="0" smtClean="0"/>
              <a:t> le facteur (≤ 1) pour la commande en fonction de la lumière du jour (FD), </a:t>
            </a:r>
          </a:p>
          <a:p>
            <a:pPr>
              <a:buFont typeface="Wingdings" pitchFamily="2" charset="2"/>
              <a:buChar char="§"/>
            </a:pPr>
            <a:r>
              <a:rPr lang="fr-FR" sz="1600" dirty="0" smtClean="0"/>
              <a:t> le facteur (≤ 1) pour la commande en fonction de la  présence (F</a:t>
            </a:r>
            <a:r>
              <a:rPr lang="fr-FR" sz="1600" baseline="-25000" dirty="0" smtClean="0"/>
              <a:t>O</a:t>
            </a:r>
            <a:r>
              <a:rPr lang="fr-FR" sz="1600" dirty="0" smtClean="0"/>
              <a:t>)</a:t>
            </a:r>
          </a:p>
          <a:p>
            <a:pPr>
              <a:buFont typeface="Wingdings" pitchFamily="2" charset="2"/>
              <a:buChar char="§"/>
            </a:pPr>
            <a:r>
              <a:rPr lang="fr-FR" sz="1600" dirty="0" smtClean="0"/>
              <a:t> le facteur (≤ 1) pour la commande en fonction  l’utilisation d’une commande a lumière constante (FC) (par ex. Maintenance Control)</a:t>
            </a:r>
          </a:p>
          <a:p>
            <a:pPr>
              <a:buFont typeface="Wingdings" pitchFamily="2" charset="2"/>
              <a:buChar char="§"/>
            </a:pPr>
            <a:r>
              <a:rPr lang="fr-FR" sz="1600" dirty="0" smtClean="0"/>
              <a:t>La surface évaluée (A)</a:t>
            </a:r>
          </a:p>
        </p:txBody>
      </p:sp>
    </p:spTree>
    <p:extLst>
      <p:ext uri="{BB962C8B-B14F-4D97-AF65-F5344CB8AC3E}">
        <p14:creationId xmlns:p14="http://schemas.microsoft.com/office/powerpoint/2010/main" val="372271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altLang="fr-FR" dirty="0" smtClean="0"/>
              <a:t>Eclairage - grandeurs photométriques</a:t>
            </a:r>
          </a:p>
        </p:txBody>
      </p:sp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55816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7825" y="4572008"/>
            <a:ext cx="36861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6738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Réduire les durées de fonctionnement</a:t>
            </a:r>
            <a:endParaRPr lang="fr-CH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37112"/>
            <a:ext cx="40862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437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Réduire les durées de fonctionnement</a:t>
            </a:r>
            <a:endParaRPr lang="fr-CH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Pour l’instant on va considérer l’éclairage comme une boîte noire on s’occupe uniquement des heures de fonctionnement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=&gt; l’éclairage le plus </a:t>
            </a:r>
            <a:r>
              <a:rPr lang="fr-CH" dirty="0" smtClean="0">
                <a:solidFill>
                  <a:srgbClr val="00B050"/>
                </a:solidFill>
              </a:rPr>
              <a:t>économe</a:t>
            </a:r>
            <a:r>
              <a:rPr lang="fr-CH" dirty="0" smtClean="0"/>
              <a:t> est celui qui </a:t>
            </a:r>
            <a:r>
              <a:rPr lang="fr-CH" dirty="0" smtClean="0">
                <a:solidFill>
                  <a:srgbClr val="00B050"/>
                </a:solidFill>
              </a:rPr>
              <a:t>est éteint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Heures recommandées à pleine charge (valeur limite / valeur cible)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bureau individuel : 1500 / 580 (bureau paysagé : 2320 / 1610)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salle de classe : 1530 / 730 (salle de réunion : 820 / 320)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salle de gym : 2970 / 1730 (piscine couverte : 2480 / 1440)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magasin d’alimentation : 3400 / 3150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restaurant ou cuisine : 2410 / 1600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chambre d’hôpital : 3800 / 2640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production : 3000 / 1800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couloir : 1500 / 440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WC : 2500 / 1370 (vestiaires : 3430 / 2640)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garage collectif : 2130 / 1030</a:t>
            </a:r>
            <a:endParaRPr lang="fr-CH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89040"/>
            <a:ext cx="2335062" cy="1719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94924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Estimer les durées de fonctionnement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Observer sur une courte période puis généraliser :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toute l’année : 	8760 h (= 24h/24)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toutes les nuits : 	4000 h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bureau 8h/j : 	2000 h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couloir minuterie 5’ :	600 h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WC minuterie 5’ : 	300 h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Possibilité d’utiliser des data </a:t>
            </a:r>
            <a:r>
              <a:rPr lang="fr-CH" dirty="0" err="1" smtClean="0"/>
              <a:t>loggers</a:t>
            </a:r>
            <a:endParaRPr lang="fr-CH" dirty="0" smtClean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1928802"/>
            <a:ext cx="13906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10706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Mesures pour réduire les durées de fonctionnement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13692"/>
            <a:ext cx="8258204" cy="5012471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Favoriser la lumière naturelle : nettoyage des vitres, gestion des stores, rideaux, couleur des murs plus claire...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Sensibilisation des utilisateurs (cf. affiche “Info énergie” sur l’éclairage dans les écoles, les zones de production,…)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Efficacité limitée si pas de rappel régulier et discipline des utilisateurs (les utilisateurs détectent bien l’obscurité, mais mal le surplus de lumière)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Adopter des systèmes automatiques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6565534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Mesures pour réduire les durées de fonctionnement</a:t>
            </a:r>
            <a:endParaRPr lang="fr-CH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minuteries dans les locaux de passage / communs (cave, dépôt, couloir, entrée d’immeuble). Critères : courte durée, utilisateurs multiples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détecteurs de présence / détecteurs de mouvement : à l’intérieur et à l’extérieur extinction lorsque le niveau lumineux est suffisant = capteurs de luminosité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Appareils de qualité !!!</a:t>
            </a:r>
          </a:p>
          <a:p>
            <a:r>
              <a:rPr lang="fr-CH" dirty="0" smtClean="0"/>
              <a:t>extinction centralisée, reset midi et soir</a:t>
            </a:r>
          </a:p>
          <a:p>
            <a:r>
              <a:rPr lang="fr-CH" dirty="0" smtClean="0"/>
              <a:t>réduire l’éclairage nocturne : signal des services industriels (idéal), sinon sonde crépusculaire ou horloge astronomique, éteindre l’éclairage décoratif avec une horloge (OFF 22h-6h)</a:t>
            </a:r>
            <a:endParaRPr lang="fr-CH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4929198"/>
            <a:ext cx="1091381" cy="17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5214950"/>
            <a:ext cx="1409700" cy="1081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5286388"/>
            <a:ext cx="14954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67593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Economies maximales avec une régulation suivant la lumière du jour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Commande manuelle = 0%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Commande manuelle, arrêt automatique pendant la pause de midi = 25%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Régulation à luminosité constante, sans mise en stand-by = 40%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Commutation automatique ON / OFF = 40%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Régulation à luminosité constante, avec mise en stand-by = 50%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fr-CH" dirty="0" smtClean="0"/>
              <a:t>Arrêt automatique (auto OFF) en fonction de la luminosité diurne et enclenchement manuel = 50%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24748971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Réduire la puissance installée</a:t>
            </a:r>
            <a:endParaRPr lang="fr-CH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84737"/>
            <a:ext cx="37528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07173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Mesure : remplacement des lampes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dirty="0"/>
              <a:t>Une des meilleures mesures d’augmentation de l’efficience énergétique consiste à choisir la lampe adéquate. </a:t>
            </a:r>
          </a:p>
          <a:p>
            <a:r>
              <a:rPr lang="fr-CH" dirty="0" smtClean="0"/>
              <a:t>Eléments </a:t>
            </a:r>
            <a:r>
              <a:rPr lang="fr-CH" dirty="0"/>
              <a:t>à prendre en considération :</a:t>
            </a:r>
          </a:p>
          <a:p>
            <a:pPr lvl="1"/>
            <a:r>
              <a:rPr lang="fr-CH" dirty="0" smtClean="0"/>
              <a:t>durée </a:t>
            </a:r>
            <a:r>
              <a:rPr lang="fr-CH" dirty="0"/>
              <a:t>d’éclairage annuel</a:t>
            </a:r>
          </a:p>
          <a:p>
            <a:pPr lvl="1"/>
            <a:r>
              <a:rPr lang="fr-CH" dirty="0" smtClean="0"/>
              <a:t>nombre </a:t>
            </a:r>
            <a:r>
              <a:rPr lang="fr-CH" dirty="0"/>
              <a:t>de mises sous tension / hors tension</a:t>
            </a:r>
          </a:p>
          <a:p>
            <a:pPr lvl="1"/>
            <a:r>
              <a:rPr lang="fr-CH" dirty="0" smtClean="0"/>
              <a:t>facilité </a:t>
            </a:r>
            <a:r>
              <a:rPr lang="fr-CH" dirty="0"/>
              <a:t>à changer une lampe </a:t>
            </a:r>
          </a:p>
          <a:p>
            <a:pPr lvl="1"/>
            <a:r>
              <a:rPr lang="fr-CH" dirty="0" smtClean="0"/>
              <a:t>géométrie </a:t>
            </a:r>
            <a:r>
              <a:rPr lang="fr-CH" dirty="0"/>
              <a:t>du luminaire</a:t>
            </a:r>
          </a:p>
          <a:p>
            <a:pPr lvl="1"/>
            <a:r>
              <a:rPr lang="fr-CH" dirty="0" smtClean="0"/>
              <a:t>coût </a:t>
            </a:r>
            <a:r>
              <a:rPr lang="fr-CH" dirty="0"/>
              <a:t>énergétique, coût de la </a:t>
            </a:r>
            <a:r>
              <a:rPr lang="fr-CH" dirty="0" smtClean="0"/>
              <a:t>lampe</a:t>
            </a:r>
          </a:p>
          <a:p>
            <a:r>
              <a:rPr lang="fr-CH" altLang="fr-FR" dirty="0">
                <a:cs typeface="Arial" charset="0"/>
              </a:rPr>
              <a:t>Possibilités de remplacement d‘une lampe :</a:t>
            </a:r>
          </a:p>
          <a:p>
            <a:r>
              <a:rPr lang="fr-CH" altLang="fr-FR" dirty="0" smtClean="0">
                <a:cs typeface="Arial" charset="0"/>
              </a:rPr>
              <a:t>Ancienne </a:t>
            </a:r>
            <a:r>
              <a:rPr lang="fr-CH" altLang="fr-FR" dirty="0">
                <a:cs typeface="Arial" charset="0"/>
              </a:rPr>
              <a:t>lampe	</a:t>
            </a:r>
            <a:r>
              <a:rPr lang="fr-CH" altLang="fr-FR" dirty="0" smtClean="0">
                <a:cs typeface="Arial" charset="0"/>
              </a:rPr>
              <a:t>	Nouvelle </a:t>
            </a:r>
            <a:r>
              <a:rPr lang="fr-CH" altLang="fr-FR" dirty="0">
                <a:cs typeface="Arial" charset="0"/>
              </a:rPr>
              <a:t>lampe		Economies</a:t>
            </a:r>
          </a:p>
          <a:p>
            <a:endParaRPr lang="fr-CH" altLang="fr-FR" sz="800" dirty="0">
              <a:cs typeface="Arial" charset="0"/>
            </a:endParaRPr>
          </a:p>
          <a:p>
            <a:r>
              <a:rPr lang="fr-CH" altLang="fr-FR" dirty="0">
                <a:cs typeface="Arial" charset="0"/>
              </a:rPr>
              <a:t>Lampe à incandescence	</a:t>
            </a:r>
            <a:r>
              <a:rPr lang="fr-CH" altLang="fr-FR" dirty="0" smtClean="0">
                <a:cs typeface="Arial" charset="0"/>
              </a:rPr>
              <a:t>      </a:t>
            </a:r>
            <a:r>
              <a:rPr lang="fr-CH" altLang="fr-FR" dirty="0" smtClean="0">
                <a:cs typeface="Arial" charset="0"/>
                <a:sym typeface="Wingdings" pitchFamily="2" charset="2"/>
              </a:rPr>
              <a:t> 	</a:t>
            </a:r>
            <a:r>
              <a:rPr lang="fr-CH" altLang="fr-FR" dirty="0" smtClean="0">
                <a:cs typeface="Arial" charset="0"/>
              </a:rPr>
              <a:t>Lampe </a:t>
            </a:r>
            <a:r>
              <a:rPr lang="fr-CH" altLang="fr-FR" dirty="0">
                <a:cs typeface="Arial" charset="0"/>
              </a:rPr>
              <a:t>économique	   80%</a:t>
            </a:r>
          </a:p>
          <a:p>
            <a:r>
              <a:rPr lang="fr-CH" altLang="fr-FR" dirty="0">
                <a:cs typeface="Arial" charset="0"/>
              </a:rPr>
              <a:t>Lampe halogène </a:t>
            </a:r>
            <a:r>
              <a:rPr lang="fr-CH" altLang="fr-FR" dirty="0" smtClean="0">
                <a:cs typeface="Arial" charset="0"/>
              </a:rPr>
              <a:t>standard    </a:t>
            </a:r>
            <a:r>
              <a:rPr lang="fr-CH" altLang="fr-FR" dirty="0" smtClean="0">
                <a:cs typeface="Arial" charset="0"/>
                <a:sym typeface="Wingdings" pitchFamily="2" charset="2"/>
              </a:rPr>
              <a:t></a:t>
            </a:r>
            <a:r>
              <a:rPr lang="fr-CH" altLang="fr-FR" dirty="0" smtClean="0">
                <a:cs typeface="Arial" charset="0"/>
              </a:rPr>
              <a:t> 	Lampe </a:t>
            </a:r>
            <a:r>
              <a:rPr lang="fr-CH" altLang="fr-FR" dirty="0">
                <a:cs typeface="Arial" charset="0"/>
              </a:rPr>
              <a:t>halogène IRC	   40%</a:t>
            </a:r>
          </a:p>
          <a:p>
            <a:r>
              <a:rPr lang="fr-CH" altLang="fr-FR" dirty="0">
                <a:cs typeface="Arial" charset="0"/>
              </a:rPr>
              <a:t>Lampe halogène 230V	</a:t>
            </a:r>
            <a:r>
              <a:rPr lang="fr-CH" altLang="fr-FR" dirty="0" smtClean="0">
                <a:cs typeface="Arial" charset="0"/>
              </a:rPr>
              <a:t>      </a:t>
            </a:r>
            <a:r>
              <a:rPr lang="fr-CH" altLang="fr-FR" dirty="0" smtClean="0">
                <a:cs typeface="Arial" charset="0"/>
                <a:sym typeface="Wingdings" pitchFamily="2" charset="2"/>
              </a:rPr>
              <a:t></a:t>
            </a:r>
            <a:r>
              <a:rPr lang="fr-CH" altLang="fr-FR" dirty="0" smtClean="0">
                <a:cs typeface="Arial" charset="0"/>
              </a:rPr>
              <a:t> 	Lampe </a:t>
            </a:r>
            <a:r>
              <a:rPr lang="fr-CH" altLang="fr-FR" dirty="0">
                <a:cs typeface="Arial" charset="0"/>
              </a:rPr>
              <a:t>économique	   75%</a:t>
            </a:r>
          </a:p>
          <a:p>
            <a:endParaRPr lang="fr-CH" dirty="0"/>
          </a:p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62941851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Mesure : nettoyage des lampes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H" dirty="0" smtClean="0"/>
              <a:t>La poussière peut diminuer le flux lumineux de 40%</a:t>
            </a:r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r>
              <a:rPr lang="fr-CH" dirty="0" smtClean="0"/>
              <a:t>Dans les environnements très poussiéreux utiliser des luminaires protégés IP65 (</a:t>
            </a:r>
            <a:r>
              <a:rPr lang="fr-CH" dirty="0" err="1" smtClean="0"/>
              <a:t>Regent</a:t>
            </a:r>
            <a:r>
              <a:rPr lang="fr-CH" dirty="0" smtClean="0"/>
              <a:t> Linda, </a:t>
            </a:r>
            <a:r>
              <a:rPr lang="fr-CH" dirty="0" err="1" smtClean="0"/>
              <a:t>Zumtobel</a:t>
            </a:r>
            <a:r>
              <a:rPr lang="fr-CH" dirty="0" smtClean="0"/>
              <a:t> </a:t>
            </a:r>
            <a:r>
              <a:rPr lang="fr-CH" dirty="0" err="1" smtClean="0"/>
              <a:t>Scuba</a:t>
            </a:r>
            <a:r>
              <a:rPr lang="fr-CH" dirty="0" smtClean="0"/>
              <a:t>...)</a:t>
            </a:r>
            <a:endParaRPr lang="fr-CH" dirty="0"/>
          </a:p>
        </p:txBody>
      </p:sp>
      <p:pic>
        <p:nvPicPr>
          <p:cNvPr id="297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555" y="1242648"/>
            <a:ext cx="3529890" cy="4755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4412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Mesure : remplacement des tubes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remplacement des tubes 38 mm par des 26 mm : économie 8-10%</a:t>
            </a:r>
          </a:p>
          <a:p>
            <a:pPr lvl="1"/>
            <a:r>
              <a:rPr lang="fr-CH" dirty="0" smtClean="0"/>
              <a:t>puissance : 14 W</a:t>
            </a:r>
          </a:p>
          <a:p>
            <a:pPr lvl="1"/>
            <a:r>
              <a:rPr lang="fr-CH" dirty="0" smtClean="0"/>
              <a:t>code couleur : 840</a:t>
            </a:r>
          </a:p>
          <a:p>
            <a:pPr lvl="2"/>
            <a:r>
              <a:rPr lang="fr-CH" dirty="0" smtClean="0"/>
              <a:t>le premier chiffre : rendu des couleurs (8 ou 9)</a:t>
            </a:r>
          </a:p>
          <a:p>
            <a:pPr lvl="2"/>
            <a:r>
              <a:rPr lang="fr-CH" dirty="0" smtClean="0"/>
              <a:t>les deux autres chiffres : température de couleur / 100</a:t>
            </a:r>
          </a:p>
          <a:p>
            <a:pPr lvl="1"/>
            <a:r>
              <a:rPr lang="fr-CH" dirty="0" err="1" smtClean="0"/>
              <a:t>p.exemple</a:t>
            </a:r>
            <a:r>
              <a:rPr lang="fr-CH" dirty="0" smtClean="0"/>
              <a:t> Osram FH 14W / 840 :</a:t>
            </a:r>
          </a:p>
          <a:p>
            <a:pPr lvl="2"/>
            <a:r>
              <a:rPr lang="fr-CH" dirty="0" smtClean="0"/>
              <a:t>80-89 = bon rendu des couleurs</a:t>
            </a:r>
          </a:p>
          <a:p>
            <a:pPr lvl="2"/>
            <a:r>
              <a:rPr lang="en-US" dirty="0" smtClean="0"/>
              <a:t>4’000 K = cool white = </a:t>
            </a:r>
            <a:r>
              <a:rPr lang="en-US" dirty="0" err="1" smtClean="0"/>
              <a:t>blanc</a:t>
            </a:r>
            <a:r>
              <a:rPr lang="en-US" dirty="0" smtClean="0"/>
              <a:t> </a:t>
            </a:r>
            <a:r>
              <a:rPr lang="en-US" dirty="0" err="1" smtClean="0"/>
              <a:t>froid</a:t>
            </a:r>
            <a:endParaRPr lang="fr-CH" dirty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45024"/>
            <a:ext cx="66770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551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 niveau d’éclairement</a:t>
            </a:r>
            <a:endParaRPr lang="fr-CH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" y="1677988"/>
            <a:ext cx="7667625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985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Mesure : remplacement des lampes</a:t>
            </a:r>
            <a:endParaRPr lang="fr-CH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19" y="1077912"/>
            <a:ext cx="7305719" cy="5640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7612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Les solutions disponibles…</a:t>
            </a:r>
            <a:endParaRPr lang="fr-CH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5708"/>
            <a:ext cx="8229600" cy="437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641544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Réducteur de tension Lexen LEC</a:t>
            </a:r>
            <a:endParaRPr lang="fr-CH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stabilise la tension (p.ex. à 207 V)</a:t>
            </a:r>
          </a:p>
          <a:p>
            <a:pPr lvl="1"/>
            <a:r>
              <a:rPr lang="fr-CH" dirty="0" smtClean="0"/>
              <a:t>moins de consommation (-20% à -30%)</a:t>
            </a:r>
          </a:p>
          <a:p>
            <a:pPr lvl="1"/>
            <a:r>
              <a:rPr lang="fr-CH" dirty="0" smtClean="0"/>
              <a:t>augmente la durée de vie des lampes (+5V =&gt; -50% durée de vie)</a:t>
            </a:r>
            <a:endParaRPr lang="fr-CH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" y="2286984"/>
            <a:ext cx="7683280" cy="4195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13604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Exemple d’optimisation avec des </a:t>
            </a:r>
            <a:r>
              <a:rPr lang="fr-CH" dirty="0" err="1" smtClean="0"/>
              <a:t>led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46422855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Exemple : Eclairage des couloirs avec des LED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Limitation des gains attendus par un réglage de présence avec des lampes fluorescentes en raison de la durée minimale d’enclenchement (env. 10 minutes)</a:t>
            </a:r>
          </a:p>
          <a:p>
            <a:pPr lvl="1"/>
            <a:r>
              <a:rPr lang="fr-CH" dirty="0" smtClean="0"/>
              <a:t>Économie quasi nulle lorsque les fréquences de passage sont élevée</a:t>
            </a:r>
          </a:p>
          <a:p>
            <a:r>
              <a:rPr lang="fr-CH" dirty="0" smtClean="0"/>
              <a:t>La technologie LED permet de réduire la durée d’enclenchement à environ 1 minute, permettant ainsi une réduction de la durée de fonctionnement de l’éclairage même en cas de fréquences de passage élevées</a:t>
            </a:r>
          </a:p>
          <a:p>
            <a:endParaRPr lang="fr-CH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3714752"/>
            <a:ext cx="3500462" cy="274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8853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Eclairage de couloirs à LED</a:t>
            </a:r>
            <a:br>
              <a:rPr lang="fr-CH" dirty="0" smtClean="0"/>
            </a:br>
            <a:r>
              <a:rPr lang="fr-CH" dirty="0" smtClean="0"/>
              <a:t>Résultats obtenus</a:t>
            </a:r>
            <a:endParaRPr lang="fr-CH" dirty="0"/>
          </a:p>
        </p:txBody>
      </p:sp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65" y="1077913"/>
            <a:ext cx="7906470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79677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Eclairage de couloirs à LED</a:t>
            </a:r>
            <a:br>
              <a:rPr lang="fr-CH" dirty="0" smtClean="0"/>
            </a:br>
            <a:r>
              <a:rPr lang="fr-CH" dirty="0" smtClean="0"/>
              <a:t>Résultats obtenus</a:t>
            </a:r>
            <a:endParaRPr lang="fr-CH" dirty="0"/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4006"/>
            <a:ext cx="8229600" cy="491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208000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476250"/>
            <a:ext cx="8135938" cy="5949950"/>
            <a:chOff x="672" y="288"/>
            <a:chExt cx="4128" cy="3337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672" y="720"/>
              <a:ext cx="3926" cy="2905"/>
              <a:chOff x="1584" y="1856"/>
              <a:chExt cx="8017" cy="6258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2024" y="1856"/>
                <a:ext cx="7577" cy="6258"/>
                <a:chOff x="2024" y="1856"/>
                <a:chExt cx="7577" cy="6258"/>
              </a:xfrm>
            </p:grpSpPr>
            <p:pic>
              <p:nvPicPr>
                <p:cNvPr id="90120" name="Picture 5" descr="zone presses-noeud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2305" y="1856"/>
                  <a:ext cx="7296" cy="58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6"/>
                <p:cNvGrpSpPr>
                  <a:grpSpLocks/>
                </p:cNvGrpSpPr>
                <p:nvPr/>
              </p:nvGrpSpPr>
              <p:grpSpPr bwMode="auto">
                <a:xfrm>
                  <a:off x="2024" y="6894"/>
                  <a:ext cx="1760" cy="1220"/>
                  <a:chOff x="3804" y="10491"/>
                  <a:chExt cx="1760" cy="1220"/>
                </a:xfrm>
              </p:grpSpPr>
              <p:grpSp>
                <p:nvGrpSpPr>
                  <p:cNvPr id="6" name="Group 7"/>
                  <p:cNvGrpSpPr>
                    <a:grpSpLocks/>
                  </p:cNvGrpSpPr>
                  <p:nvPr/>
                </p:nvGrpSpPr>
                <p:grpSpPr bwMode="auto">
                  <a:xfrm>
                    <a:off x="3804" y="10491"/>
                    <a:ext cx="760" cy="903"/>
                    <a:chOff x="3804" y="10491"/>
                    <a:chExt cx="760" cy="903"/>
                  </a:xfrm>
                </p:grpSpPr>
                <p:grpSp>
                  <p:nvGrpSpPr>
                    <p:cNvPr id="7" name="Group 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44" y="10674"/>
                      <a:ext cx="720" cy="720"/>
                      <a:chOff x="2764" y="11394"/>
                      <a:chExt cx="720" cy="720"/>
                    </a:xfrm>
                  </p:grpSpPr>
                  <p:sp>
                    <p:nvSpPr>
                      <p:cNvPr id="90126" name="Line 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764" y="12114"/>
                        <a:ext cx="720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/>
                      <a:lstStyle/>
                      <a:p>
                        <a:endParaRPr lang="fr-FR"/>
                      </a:p>
                    </p:txBody>
                  </p:sp>
                  <p:sp>
                    <p:nvSpPr>
                      <p:cNvPr id="90127" name="Line 1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764" y="11394"/>
                        <a:ext cx="0" cy="72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/>
                      <a:lstStyle/>
                      <a:p>
                        <a:endParaRPr lang="fr-FR"/>
                      </a:p>
                    </p:txBody>
                  </p:sp>
                </p:grpSp>
                <p:sp>
                  <p:nvSpPr>
                    <p:cNvPr id="90125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804" y="10491"/>
                      <a:ext cx="720" cy="54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algn="l" eaLnBrk="0" hangingPunct="0"/>
                      <a:r>
                        <a:rPr lang="fr-FR" sz="800">
                          <a:latin typeface="Times New Roman" pitchFamily="18" charset="0"/>
                        </a:rPr>
                        <a:t>X</a:t>
                      </a:r>
                    </a:p>
                  </p:txBody>
                </p:sp>
              </p:grpSp>
              <p:sp>
                <p:nvSpPr>
                  <p:cNvPr id="90123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84" y="11171"/>
                    <a:ext cx="1080" cy="54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l" eaLnBrk="0" hangingPunct="0"/>
                    <a:r>
                      <a:rPr lang="fr-FR" sz="800">
                        <a:latin typeface="Times New Roman" pitchFamily="18" charset="0"/>
                      </a:rPr>
                      <a:t>Y</a:t>
                    </a:r>
                  </a:p>
                </p:txBody>
              </p:sp>
            </p:grpSp>
          </p:grpSp>
          <p:sp>
            <p:nvSpPr>
              <p:cNvPr id="90118" name="Text Box 13"/>
              <p:cNvSpPr txBox="1">
                <a:spLocks noChangeArrowheads="1"/>
              </p:cNvSpPr>
              <p:nvPr/>
            </p:nvSpPr>
            <p:spPr bwMode="auto">
              <a:xfrm>
                <a:off x="2124" y="7734"/>
                <a:ext cx="720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eaLnBrk="0" hangingPunct="0"/>
                <a:r>
                  <a:rPr lang="fr-FR" sz="800">
                    <a:latin typeface="Times New Roman" pitchFamily="18" charset="0"/>
                  </a:rPr>
                  <a:t>5 m</a:t>
                </a:r>
              </a:p>
            </p:txBody>
          </p:sp>
          <p:sp>
            <p:nvSpPr>
              <p:cNvPr id="90119" name="Text Box 14"/>
              <p:cNvSpPr txBox="1">
                <a:spLocks noChangeArrowheads="1"/>
              </p:cNvSpPr>
              <p:nvPr/>
            </p:nvSpPr>
            <p:spPr bwMode="auto">
              <a:xfrm>
                <a:off x="1584" y="7254"/>
                <a:ext cx="720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eaLnBrk="0" hangingPunct="0"/>
                <a:r>
                  <a:rPr lang="fr-FR" sz="800">
                    <a:latin typeface="Times New Roman" pitchFamily="18" charset="0"/>
                  </a:rPr>
                  <a:t>5 m</a:t>
                </a:r>
              </a:p>
            </p:txBody>
          </p:sp>
        </p:grpSp>
        <p:sp>
          <p:nvSpPr>
            <p:cNvPr id="90116" name="Text Box 15"/>
            <p:cNvSpPr txBox="1">
              <a:spLocks noChangeArrowheads="1"/>
            </p:cNvSpPr>
            <p:nvPr/>
          </p:nvSpPr>
          <p:spPr bwMode="auto">
            <a:xfrm>
              <a:off x="960" y="288"/>
              <a:ext cx="3840" cy="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/>
                <a:t>Etude du système </a:t>
              </a:r>
              <a:r>
                <a:rPr lang="en-US"/>
                <a:t>d’</a:t>
              </a:r>
              <a:r>
                <a:rPr lang="fr-FR"/>
                <a:t>éclairage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Diagnostic</a:t>
            </a:r>
            <a:endParaRPr lang="fr-FR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00034" y="1428736"/>
            <a:ext cx="7737813" cy="5179684"/>
            <a:chOff x="1584" y="1856"/>
            <a:chExt cx="8017" cy="6258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2024" y="1856"/>
              <a:ext cx="7577" cy="6258"/>
              <a:chOff x="2024" y="1856"/>
              <a:chExt cx="7577" cy="6258"/>
            </a:xfrm>
          </p:grpSpPr>
          <p:pic>
            <p:nvPicPr>
              <p:cNvPr id="9" name="Picture 5" descr="zone presses-noeud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305" y="1856"/>
                <a:ext cx="7296" cy="5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0" name="Group 6"/>
              <p:cNvGrpSpPr>
                <a:grpSpLocks/>
              </p:cNvGrpSpPr>
              <p:nvPr/>
            </p:nvGrpSpPr>
            <p:grpSpPr bwMode="auto">
              <a:xfrm>
                <a:off x="2024" y="6894"/>
                <a:ext cx="1760" cy="1220"/>
                <a:chOff x="3804" y="10491"/>
                <a:chExt cx="1760" cy="1220"/>
              </a:xfrm>
            </p:grpSpPr>
            <p:grpSp>
              <p:nvGrpSpPr>
                <p:cNvPr id="11" name="Group 7"/>
                <p:cNvGrpSpPr>
                  <a:grpSpLocks/>
                </p:cNvGrpSpPr>
                <p:nvPr/>
              </p:nvGrpSpPr>
              <p:grpSpPr bwMode="auto">
                <a:xfrm>
                  <a:off x="3804" y="10491"/>
                  <a:ext cx="760" cy="903"/>
                  <a:chOff x="3804" y="10491"/>
                  <a:chExt cx="760" cy="903"/>
                </a:xfrm>
              </p:grpSpPr>
              <p:grpSp>
                <p:nvGrpSpPr>
                  <p:cNvPr id="13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3844" y="10674"/>
                    <a:ext cx="720" cy="720"/>
                    <a:chOff x="2764" y="11394"/>
                    <a:chExt cx="720" cy="720"/>
                  </a:xfrm>
                </p:grpSpPr>
                <p:sp>
                  <p:nvSpPr>
                    <p:cNvPr id="15" name="Line 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64" y="12114"/>
                      <a:ext cx="72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6" name="Line 1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64" y="11394"/>
                      <a:ext cx="0" cy="72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</p:grpSp>
              <p:sp>
                <p:nvSpPr>
                  <p:cNvPr id="14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4" y="10491"/>
                    <a:ext cx="720" cy="54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l" eaLnBrk="0" hangingPunct="0"/>
                    <a:r>
                      <a:rPr lang="fr-FR" sz="800">
                        <a:latin typeface="Times New Roman" pitchFamily="18" charset="0"/>
                      </a:rPr>
                      <a:t>X</a:t>
                    </a:r>
                  </a:p>
                </p:txBody>
              </p:sp>
            </p:grpSp>
            <p:sp>
              <p:nvSpPr>
                <p:cNvPr id="12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4484" y="11171"/>
                  <a:ext cx="1080" cy="5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 eaLnBrk="0" hangingPunct="0"/>
                  <a:r>
                    <a:rPr lang="fr-FR" sz="800">
                      <a:latin typeface="Times New Roman" pitchFamily="18" charset="0"/>
                    </a:rPr>
                    <a:t>Y</a:t>
                  </a:r>
                </a:p>
              </p:txBody>
            </p:sp>
          </p:grpSp>
        </p:grpSp>
        <p:sp>
          <p:nvSpPr>
            <p:cNvPr id="7" name="Text Box 13"/>
            <p:cNvSpPr txBox="1">
              <a:spLocks noChangeArrowheads="1"/>
            </p:cNvSpPr>
            <p:nvPr/>
          </p:nvSpPr>
          <p:spPr bwMode="auto">
            <a:xfrm>
              <a:off x="2124" y="7734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r>
                <a:rPr lang="fr-FR" sz="800">
                  <a:latin typeface="Times New Roman" pitchFamily="18" charset="0"/>
                </a:rPr>
                <a:t>5 m</a:t>
              </a:r>
            </a:p>
          </p:txBody>
        </p:sp>
        <p:sp>
          <p:nvSpPr>
            <p:cNvPr id="8" name="Text Box 14"/>
            <p:cNvSpPr txBox="1">
              <a:spLocks noChangeArrowheads="1"/>
            </p:cNvSpPr>
            <p:nvPr/>
          </p:nvSpPr>
          <p:spPr bwMode="auto">
            <a:xfrm>
              <a:off x="1584" y="7254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r>
                <a:rPr lang="fr-FR" sz="800">
                  <a:latin typeface="Times New Roman" pitchFamily="18" charset="0"/>
                </a:rPr>
                <a:t>5 m</a:t>
              </a:r>
            </a:p>
          </p:txBody>
        </p:sp>
      </p:grp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3071802" y="1000108"/>
            <a:ext cx="3496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 smtClean="0"/>
              <a:t>Diagnostic </a:t>
            </a:r>
            <a:r>
              <a:rPr lang="fr-FR" dirty="0"/>
              <a:t>du système </a:t>
            </a:r>
            <a:r>
              <a:rPr lang="en-US" dirty="0"/>
              <a:t>d’</a:t>
            </a:r>
            <a:r>
              <a:rPr lang="fr-FR" dirty="0"/>
              <a:t>éclairage</a:t>
            </a:r>
          </a:p>
        </p:txBody>
      </p:sp>
      <p:sp>
        <p:nvSpPr>
          <p:cNvPr id="17" name="Titre 1"/>
          <p:cNvSpPr>
            <a:spLocks noGrp="1"/>
          </p:cNvSpPr>
          <p:nvPr>
            <p:ph type="title"/>
          </p:nvPr>
        </p:nvSpPr>
        <p:spPr>
          <a:xfrm>
            <a:off x="457200" y="110516"/>
            <a:ext cx="8229600" cy="850776"/>
          </a:xfrm>
        </p:spPr>
        <p:txBody>
          <a:bodyPr>
            <a:normAutofit/>
          </a:bodyPr>
          <a:lstStyle/>
          <a:p>
            <a:r>
              <a:rPr lang="fr-FR" dirty="0" smtClean="0"/>
              <a:t>Diagnostic du système d’éclairage</a:t>
            </a:r>
            <a:br>
              <a:rPr lang="fr-FR" dirty="0" smtClean="0"/>
            </a:br>
            <a:r>
              <a:rPr lang="fr-FR" dirty="0" smtClean="0"/>
              <a:t> Exigences en matière de qualité de lumière </a:t>
            </a:r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CH" dirty="0" smtClean="0"/>
              <a:t>Intensité lumineuse pour différentes sources (candela)</a:t>
            </a:r>
            <a:endParaRPr lang="fr-CH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2"/>
          <a:stretch>
            <a:fillRect/>
          </a:stretch>
        </p:blipFill>
        <p:spPr bwMode="auto">
          <a:xfrm>
            <a:off x="357158" y="1357298"/>
            <a:ext cx="8501090" cy="4071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52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zone des press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314641"/>
            <a:ext cx="7106978" cy="5400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643174" y="928670"/>
            <a:ext cx="3276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Les </a:t>
            </a:r>
            <a:r>
              <a:rPr lang="en-US" b="1" dirty="0" err="1"/>
              <a:t>courbes</a:t>
            </a:r>
            <a:r>
              <a:rPr lang="en-US" b="1" dirty="0"/>
              <a:t> </a:t>
            </a:r>
            <a:r>
              <a:rPr lang="en-US" b="1" dirty="0" err="1"/>
              <a:t>Isolux</a:t>
            </a:r>
            <a:endParaRPr lang="fr-FR" b="1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110516"/>
            <a:ext cx="8229600" cy="850776"/>
          </a:xfrm>
        </p:spPr>
        <p:txBody>
          <a:bodyPr>
            <a:normAutofit/>
          </a:bodyPr>
          <a:lstStyle/>
          <a:p>
            <a:r>
              <a:rPr lang="fr-FR" dirty="0" smtClean="0"/>
              <a:t>Diagnostic du système d’éclairage</a:t>
            </a:r>
            <a:br>
              <a:rPr lang="fr-FR" dirty="0" smtClean="0"/>
            </a:br>
            <a:r>
              <a:rPr lang="fr-FR" dirty="0" smtClean="0"/>
              <a:t> Exigences en matière de qualité de lumière </a:t>
            </a:r>
            <a:endParaRPr lang="fr-FR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Diagnostic du système d’éclairage</a:t>
            </a:r>
            <a:br>
              <a:rPr lang="fr-FR" dirty="0" smtClean="0"/>
            </a:br>
            <a:r>
              <a:rPr lang="fr-FR" dirty="0" smtClean="0"/>
              <a:t> Exigences en matière de qualité de lumière 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285720" y="1142984"/>
            <a:ext cx="8429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La tâche visuelle est-elle bien reconnaissable ?</a:t>
            </a:r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859619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734" y="1785926"/>
            <a:ext cx="8914202" cy="405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500034" y="1142984"/>
            <a:ext cx="7429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Comment désirez-vous la solution lumière dans votre zone ?</a:t>
            </a:r>
            <a:endParaRPr lang="fr-FR" b="1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110516"/>
            <a:ext cx="8229600" cy="850776"/>
          </a:xfrm>
        </p:spPr>
        <p:txBody>
          <a:bodyPr>
            <a:normAutofit/>
          </a:bodyPr>
          <a:lstStyle/>
          <a:p>
            <a:r>
              <a:rPr lang="fr-FR" dirty="0" smtClean="0"/>
              <a:t>Diagnostic du système d’éclairage</a:t>
            </a:r>
            <a:br>
              <a:rPr lang="fr-FR" dirty="0" smtClean="0"/>
            </a:br>
            <a:r>
              <a:rPr lang="fr-FR" dirty="0" smtClean="0"/>
              <a:t> Exigences en matière de qualité de lumière </a:t>
            </a:r>
            <a:endParaRPr lang="fr-FR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2910" y="1071546"/>
            <a:ext cx="5786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Quelle importance a une vision agréable dans la pièce ?</a:t>
            </a:r>
            <a:endParaRPr lang="fr-FR" b="1" dirty="0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266" y="1571612"/>
            <a:ext cx="8743984" cy="4157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110516"/>
            <a:ext cx="8229600" cy="850776"/>
          </a:xfrm>
        </p:spPr>
        <p:txBody>
          <a:bodyPr>
            <a:normAutofit/>
          </a:bodyPr>
          <a:lstStyle/>
          <a:p>
            <a:r>
              <a:rPr lang="fr-FR" dirty="0" smtClean="0"/>
              <a:t>Diagnostic du système d’éclairage</a:t>
            </a:r>
            <a:br>
              <a:rPr lang="fr-FR" dirty="0" smtClean="0"/>
            </a:br>
            <a:r>
              <a:rPr lang="fr-FR" dirty="0" smtClean="0"/>
              <a:t> Exigences en matière de qualité de lumière </a:t>
            </a:r>
            <a:endParaRPr lang="fr-FR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12393"/>
            <a:ext cx="8791610" cy="421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571472" y="1130842"/>
            <a:ext cx="70009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La lumière a-t-elle une influence positive sur les personnes ?</a:t>
            </a:r>
            <a:endParaRPr lang="fr-FR" b="1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110516"/>
            <a:ext cx="8229600" cy="850776"/>
          </a:xfrm>
        </p:spPr>
        <p:txBody>
          <a:bodyPr>
            <a:normAutofit/>
          </a:bodyPr>
          <a:lstStyle/>
          <a:p>
            <a:r>
              <a:rPr lang="fr-FR" dirty="0" smtClean="0"/>
              <a:t>Diagnostic du système d’éclairage</a:t>
            </a:r>
            <a:br>
              <a:rPr lang="fr-FR" dirty="0" smtClean="0"/>
            </a:br>
            <a:r>
              <a:rPr lang="fr-FR" dirty="0" smtClean="0"/>
              <a:t> Exigences en matière de qualité de lumière </a:t>
            </a:r>
            <a:endParaRPr lang="fr-FR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1472" y="1071546"/>
            <a:ext cx="6429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Comment la lumière doit-elle s’adapter à mes besoins ?</a:t>
            </a:r>
            <a:endParaRPr lang="fr-FR" b="1" dirty="0"/>
          </a:p>
        </p:txBody>
      </p:sp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938" y="1643050"/>
            <a:ext cx="895061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110516"/>
            <a:ext cx="8229600" cy="850776"/>
          </a:xfrm>
        </p:spPr>
        <p:txBody>
          <a:bodyPr>
            <a:normAutofit/>
          </a:bodyPr>
          <a:lstStyle/>
          <a:p>
            <a:r>
              <a:rPr lang="fr-FR" dirty="0" smtClean="0"/>
              <a:t>Diagnostic du système d’éclairage</a:t>
            </a:r>
            <a:br>
              <a:rPr lang="fr-FR" dirty="0" smtClean="0"/>
            </a:br>
            <a:r>
              <a:rPr lang="fr-FR" dirty="0" smtClean="0"/>
              <a:t> Exigences en matière de qualité de lumière </a:t>
            </a:r>
            <a:endParaRPr lang="fr-FR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2910" y="1071546"/>
            <a:ext cx="20753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Exigences ELI – LENI</a:t>
            </a:r>
            <a:endParaRPr lang="fr-FR" b="1" dirty="0"/>
          </a:p>
        </p:txBody>
      </p:sp>
      <p:sp>
        <p:nvSpPr>
          <p:cNvPr id="4" name="Rectangle 3"/>
          <p:cNvSpPr/>
          <p:nvPr/>
        </p:nvSpPr>
        <p:spPr>
          <a:xfrm>
            <a:off x="357158" y="1428736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Application : vous reportez les valeurs moyennes des différents critères sur les axes du diagramme en toile.</a:t>
            </a:r>
            <a:endParaRPr lang="fr-FR" dirty="0"/>
          </a:p>
        </p:txBody>
      </p:sp>
      <p:grpSp>
        <p:nvGrpSpPr>
          <p:cNvPr id="7" name="Groupe 6"/>
          <p:cNvGrpSpPr/>
          <p:nvPr/>
        </p:nvGrpSpPr>
        <p:grpSpPr>
          <a:xfrm>
            <a:off x="857224" y="2285992"/>
            <a:ext cx="7762875" cy="2924175"/>
            <a:chOff x="857224" y="2285992"/>
            <a:chExt cx="7762875" cy="2924175"/>
          </a:xfrm>
        </p:grpSpPr>
        <p:pic>
          <p:nvPicPr>
            <p:cNvPr id="1300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7224" y="2285992"/>
              <a:ext cx="7762875" cy="2924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0051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572132" y="2714619"/>
              <a:ext cx="1857388" cy="402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110516"/>
            <a:ext cx="8229600" cy="850776"/>
          </a:xfrm>
        </p:spPr>
        <p:txBody>
          <a:bodyPr>
            <a:normAutofit/>
          </a:bodyPr>
          <a:lstStyle/>
          <a:p>
            <a:r>
              <a:rPr lang="fr-FR" dirty="0" smtClean="0"/>
              <a:t>Diagnostic du système d’éclairage</a:t>
            </a:r>
            <a:br>
              <a:rPr lang="fr-FR" dirty="0" smtClean="0"/>
            </a:br>
            <a:r>
              <a:rPr lang="fr-FR" dirty="0" smtClean="0"/>
              <a:t> Exigences en matière de qualité de lumière </a:t>
            </a:r>
            <a:endParaRPr lang="fr-FR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77894"/>
            <a:ext cx="4071966" cy="850776"/>
          </a:xfrm>
        </p:spPr>
        <p:txBody>
          <a:bodyPr/>
          <a:lstStyle/>
          <a:p>
            <a:r>
              <a:rPr lang="fr-FR" dirty="0" smtClean="0"/>
              <a:t>Rénovation d’installations d’éclairage</a:t>
            </a:r>
            <a:endParaRPr lang="fr-FR" dirty="0"/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73542"/>
            <a:ext cx="5572132" cy="671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0"/>
            <a:ext cx="5143504" cy="68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214282" y="77894"/>
            <a:ext cx="4071966" cy="850776"/>
          </a:xfrm>
        </p:spPr>
        <p:txBody>
          <a:bodyPr/>
          <a:lstStyle/>
          <a:p>
            <a:r>
              <a:rPr lang="fr-FR" dirty="0" smtClean="0"/>
              <a:t>Rénovation d’installations d’éclairage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714480" y="1357298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7030A0"/>
                </a:solidFill>
              </a:rPr>
              <a:t>Merci pour votre attention…</a:t>
            </a:r>
            <a:endParaRPr lang="fr-FR" sz="3600" b="1" dirty="0">
              <a:solidFill>
                <a:srgbClr val="7030A0"/>
              </a:solidFill>
            </a:endParaRPr>
          </a:p>
        </p:txBody>
      </p:sp>
      <p:pic>
        <p:nvPicPr>
          <p:cNvPr id="4" name="Picture 2" descr="http://www.thewebconsulting.com/media/images/actu/plane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500306"/>
            <a:ext cx="4560888" cy="3429001"/>
          </a:xfrm>
          <a:prstGeom prst="rect">
            <a:avLst/>
          </a:prstGeom>
          <a:noFill/>
        </p:spPr>
      </p:pic>
      <p:sp>
        <p:nvSpPr>
          <p:cNvPr id="5" name="ZoneTexte 4"/>
          <p:cNvSpPr txBox="1"/>
          <p:nvPr/>
        </p:nvSpPr>
        <p:spPr>
          <a:xfrm>
            <a:off x="2285984" y="5500702"/>
            <a:ext cx="5429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>
                <a:solidFill>
                  <a:schemeClr val="bg1"/>
                </a:solidFill>
                <a:latin typeface="Freestyle Script" pitchFamily="66" charset="0"/>
              </a:rPr>
              <a:t>… l’efficacité  énergétique est sans limites</a:t>
            </a:r>
            <a:endParaRPr lang="fr-FR" sz="2800" i="1" dirty="0">
              <a:solidFill>
                <a:schemeClr val="bg1"/>
              </a:solidFill>
              <a:latin typeface="Freestyle Scrip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50776"/>
          </a:xfrm>
        </p:spPr>
        <p:txBody>
          <a:bodyPr/>
          <a:lstStyle/>
          <a:p>
            <a:r>
              <a:rPr lang="fr-CH" dirty="0" smtClean="0"/>
              <a:t>Flux lumineux et efficacité lumineuse pour différentes sources</a:t>
            </a:r>
            <a:endParaRPr lang="fr-CH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88081"/>
            <a:ext cx="8229600" cy="4827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40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rmation Tunisi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Formation Tunisie</Template>
  <TotalTime>1626</TotalTime>
  <Words>2266</Words>
  <Application>Microsoft Office PowerPoint</Application>
  <PresentationFormat>Affichage à l'écran (4:3)</PresentationFormat>
  <Paragraphs>342</Paragraphs>
  <Slides>89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89</vt:i4>
      </vt:variant>
    </vt:vector>
  </HeadingPairs>
  <TitlesOfParts>
    <vt:vector size="97" baseType="lpstr">
      <vt:lpstr>Arial</vt:lpstr>
      <vt:lpstr>Arial Narrow</vt:lpstr>
      <vt:lpstr>Calibri</vt:lpstr>
      <vt:lpstr>Courier New</vt:lpstr>
      <vt:lpstr>Freestyle Script</vt:lpstr>
      <vt:lpstr>Times New Roman</vt:lpstr>
      <vt:lpstr>Wingdings</vt:lpstr>
      <vt:lpstr>Formation Tunisie</vt:lpstr>
      <vt:lpstr>Optimisation de  l’Eclairage dans les bâtiments existants</vt:lpstr>
      <vt:lpstr>Eclairage – Programme de la formation</vt:lpstr>
      <vt:lpstr>introduction</vt:lpstr>
      <vt:lpstr>La lumière…</vt:lpstr>
      <vt:lpstr>Les termes techniques de la lumière</vt:lpstr>
      <vt:lpstr>Eclairage - grandeurs photométriques</vt:lpstr>
      <vt:lpstr>Le niveau d’éclairement</vt:lpstr>
      <vt:lpstr>Intensité lumineuse pour différentes sources (candela)</vt:lpstr>
      <vt:lpstr>Flux lumineux et efficacité lumineuse pour différentes sources</vt:lpstr>
      <vt:lpstr>Exemples d’éclairements lumineux</vt:lpstr>
      <vt:lpstr>De l’importance de l’éclairage…</vt:lpstr>
      <vt:lpstr>Eclairage naturel / artificiel</vt:lpstr>
      <vt:lpstr>Facteur de lumière du jour - définition</vt:lpstr>
      <vt:lpstr>Exigences</vt:lpstr>
      <vt:lpstr>Compromis énergétique</vt:lpstr>
      <vt:lpstr>Grille d’évaluation de l’utilisation de la lumière du jour</vt:lpstr>
      <vt:lpstr>Les Niveaux d’éclairement</vt:lpstr>
      <vt:lpstr>Les Niveaux d’éclairement</vt:lpstr>
      <vt:lpstr>Les Niveaux d’éclairement</vt:lpstr>
      <vt:lpstr>Les Niveaux d’éclairement</vt:lpstr>
      <vt:lpstr>Les Niveaux d’éclairement</vt:lpstr>
      <vt:lpstr>Les Niveaux d’éclairement</vt:lpstr>
      <vt:lpstr>Les Niveaux d’éclairement</vt:lpstr>
      <vt:lpstr>Les Niveaux d’éclairement</vt:lpstr>
      <vt:lpstr>Les Niveaux d’éclairement</vt:lpstr>
      <vt:lpstr>Les Niveaux d’éclairement</vt:lpstr>
      <vt:lpstr>évaluation énergétique performances des sources</vt:lpstr>
      <vt:lpstr>Sources lumineuse</vt:lpstr>
      <vt:lpstr>Eclairage Evolution des performances énergétiques</vt:lpstr>
      <vt:lpstr>Eclairage Les pertes du système…</vt:lpstr>
      <vt:lpstr>Le rendement lumineux d’une lampe</vt:lpstr>
      <vt:lpstr>L’étiquette énergie « En Europe »</vt:lpstr>
      <vt:lpstr>Classe d’efficacité pour des lampes typiques</vt:lpstr>
      <vt:lpstr>Exemple d’emballage des ampoules</vt:lpstr>
      <vt:lpstr>Rendu et température des couleurs</vt:lpstr>
      <vt:lpstr>Rendu et température des couleurs</vt:lpstr>
      <vt:lpstr>Rendu et éclairement </vt:lpstr>
      <vt:lpstr>Les types de lampes</vt:lpstr>
      <vt:lpstr>Les sources lumineuses</vt:lpstr>
      <vt:lpstr>Efficacité lumineuse comparée</vt:lpstr>
      <vt:lpstr>Coûts comparés</vt:lpstr>
      <vt:lpstr>Durée de vie des lampes</vt:lpstr>
      <vt:lpstr>Applications</vt:lpstr>
      <vt:lpstr>Cycle de vie</vt:lpstr>
      <vt:lpstr>Perte de flux des sources</vt:lpstr>
      <vt:lpstr>Les ballasts</vt:lpstr>
      <vt:lpstr>Le développement des led</vt:lpstr>
      <vt:lpstr>LED : diodes électroluminescentes Leur efficacité énergétique</vt:lpstr>
      <vt:lpstr>Tendances pour l’éclairage…</vt:lpstr>
      <vt:lpstr>Avantages des LED</vt:lpstr>
      <vt:lpstr>Les luminaires</vt:lpstr>
      <vt:lpstr>Préambule</vt:lpstr>
      <vt:lpstr>Les réflecteurs et diffuseurs</vt:lpstr>
      <vt:lpstr>Rendement normalisé des luminaires</vt:lpstr>
      <vt:lpstr>Exigences minimales pour les luminaires Minergie</vt:lpstr>
      <vt:lpstr>Estimer la consommation électrique de l’éclairage</vt:lpstr>
      <vt:lpstr>Méthode d’estimation N°1 : analogie</vt:lpstr>
      <vt:lpstr>Méthode d’estimation N°2 : calcul grossier</vt:lpstr>
      <vt:lpstr>Méthode d’estimation N°3 : calcul précis Calcul de l’efficacité énergétique (LENI)</vt:lpstr>
      <vt:lpstr>Réduire les durées de fonctionnement</vt:lpstr>
      <vt:lpstr>Réduire les durées de fonctionnement</vt:lpstr>
      <vt:lpstr>Estimer les durées de fonctionnement</vt:lpstr>
      <vt:lpstr>Mesures pour réduire les durées de fonctionnement</vt:lpstr>
      <vt:lpstr>Mesures pour réduire les durées de fonctionnement</vt:lpstr>
      <vt:lpstr>Economies maximales avec une régulation suivant la lumière du jour</vt:lpstr>
      <vt:lpstr>Réduire la puissance installée</vt:lpstr>
      <vt:lpstr>Mesure : remplacement des lampes</vt:lpstr>
      <vt:lpstr>Mesure : nettoyage des lampes</vt:lpstr>
      <vt:lpstr>Mesure : remplacement des tubes</vt:lpstr>
      <vt:lpstr>Mesure : remplacement des lampes</vt:lpstr>
      <vt:lpstr>Les solutions disponibles…</vt:lpstr>
      <vt:lpstr>Réducteur de tension Lexen LEC</vt:lpstr>
      <vt:lpstr>Exemple d’optimisation avec des led</vt:lpstr>
      <vt:lpstr>Exemple : Eclairage des couloirs avec des LED</vt:lpstr>
      <vt:lpstr>Eclairage de couloirs à LED Résultats obtenus</vt:lpstr>
      <vt:lpstr>Eclairage de couloirs à LED Résultats obtenus</vt:lpstr>
      <vt:lpstr>Présentation PowerPoint</vt:lpstr>
      <vt:lpstr>Diagnostic</vt:lpstr>
      <vt:lpstr>Diagnostic du système d’éclairage  Exigences en matière de qualité de lumière </vt:lpstr>
      <vt:lpstr>Diagnostic du système d’éclairage  Exigences en matière de qualité de lumière </vt:lpstr>
      <vt:lpstr>Diagnostic du système d’éclairage  Exigences en matière de qualité de lumière </vt:lpstr>
      <vt:lpstr>Diagnostic du système d’éclairage  Exigences en matière de qualité de lumière </vt:lpstr>
      <vt:lpstr>Diagnostic du système d’éclairage  Exigences en matière de qualité de lumière </vt:lpstr>
      <vt:lpstr>Diagnostic du système d’éclairage  Exigences en matière de qualité de lumière </vt:lpstr>
      <vt:lpstr>Diagnostic du système d’éclairage  Exigences en matière de qualité de lumière </vt:lpstr>
      <vt:lpstr>Diagnostic du système d’éclairage  Exigences en matière de qualité de lumière </vt:lpstr>
      <vt:lpstr>Rénovation d’installations d’éclairage</vt:lpstr>
      <vt:lpstr>Rénovation d’installations d’éclairage</vt:lpstr>
      <vt:lpstr>Présentation PowerPoint</vt:lpstr>
    </vt:vector>
  </TitlesOfParts>
  <Company>Enerconseil Vevey SA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Formation Tunisie – Module 10 Eclairage optimal pour les bâtiments existants</dc:title>
  <dc:creator>Bernard Bonjour</dc:creator>
  <cp:lastModifiedBy>Kais Boudaya</cp:lastModifiedBy>
  <cp:revision>130</cp:revision>
  <cp:lastPrinted>2014-05-24T16:18:50Z</cp:lastPrinted>
  <dcterms:created xsi:type="dcterms:W3CDTF">2014-05-07T14:19:57Z</dcterms:created>
  <dcterms:modified xsi:type="dcterms:W3CDTF">2015-11-23T18:32:27Z</dcterms:modified>
</cp:coreProperties>
</file>